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75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5EA0A-F391-47BE-A3E4-654F9C3C6D89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7384BC2-7443-4CD6-B0C0-1B78FC62DD9A}">
      <dgm:prSet phldrT="[Testo]"/>
      <dgm:spPr/>
      <dgm:t>
        <a:bodyPr/>
        <a:lstStyle/>
        <a:p>
          <a:r>
            <a:rPr lang="it-IT" b="1" dirty="0" smtClean="0"/>
            <a:t>Previsioni di crescita globale (OCSE)</a:t>
          </a:r>
          <a:endParaRPr lang="it-IT" dirty="0"/>
        </a:p>
      </dgm:t>
    </dgm:pt>
    <dgm:pt modelId="{4490E7C5-9390-4C2B-B976-510DA4476F7A}" type="parTrans" cxnId="{9F2D0EAC-F15C-4613-AAE5-5529ED32485E}">
      <dgm:prSet/>
      <dgm:spPr/>
      <dgm:t>
        <a:bodyPr/>
        <a:lstStyle/>
        <a:p>
          <a:endParaRPr lang="it-IT"/>
        </a:p>
      </dgm:t>
    </dgm:pt>
    <dgm:pt modelId="{EDB9894C-2289-4DBF-AED2-DFB74D30FE37}" type="sibTrans" cxnId="{9F2D0EAC-F15C-4613-AAE5-5529ED32485E}">
      <dgm:prSet/>
      <dgm:spPr/>
      <dgm:t>
        <a:bodyPr/>
        <a:lstStyle/>
        <a:p>
          <a:endParaRPr lang="it-IT"/>
        </a:p>
      </dgm:t>
    </dgm:pt>
    <dgm:pt modelId="{75EE7BD6-30AC-4726-8CC3-D13815133F57}">
      <dgm:prSet phldrT="[Testo]"/>
      <dgm:spPr/>
      <dgm:t>
        <a:bodyPr/>
        <a:lstStyle/>
        <a:p>
          <a:r>
            <a:rPr lang="it-IT" b="1" dirty="0" smtClean="0"/>
            <a:t>Mondo:</a:t>
          </a:r>
          <a:r>
            <a:rPr lang="it-IT" dirty="0" smtClean="0"/>
            <a:t> +2,9%</a:t>
          </a:r>
          <a:endParaRPr lang="it-IT" dirty="0"/>
        </a:p>
      </dgm:t>
    </dgm:pt>
    <dgm:pt modelId="{2A32DC7C-8CE5-45F5-9462-BA58AE51F010}" type="parTrans" cxnId="{C454DC46-F8AF-4E26-A857-1AC547A92D8D}">
      <dgm:prSet/>
      <dgm:spPr/>
      <dgm:t>
        <a:bodyPr/>
        <a:lstStyle/>
        <a:p>
          <a:endParaRPr lang="it-IT"/>
        </a:p>
      </dgm:t>
    </dgm:pt>
    <dgm:pt modelId="{F985A446-170E-4BDF-A8E5-44DF5BB13875}" type="sibTrans" cxnId="{C454DC46-F8AF-4E26-A857-1AC547A92D8D}">
      <dgm:prSet/>
      <dgm:spPr/>
      <dgm:t>
        <a:bodyPr/>
        <a:lstStyle/>
        <a:p>
          <a:endParaRPr lang="it-IT"/>
        </a:p>
      </dgm:t>
    </dgm:pt>
    <dgm:pt modelId="{EB0CA40A-8628-4A36-A260-B0CF8BC347B8}">
      <dgm:prSet phldrT="[Testo]"/>
      <dgm:spPr/>
      <dgm:t>
        <a:bodyPr/>
        <a:lstStyle/>
        <a:p>
          <a:r>
            <a:rPr lang="it-IT" b="1" dirty="0" smtClean="0"/>
            <a:t>Previsioni di crescita Italia (Banca d’Italia)</a:t>
          </a:r>
          <a:endParaRPr lang="it-IT" dirty="0"/>
        </a:p>
      </dgm:t>
    </dgm:pt>
    <dgm:pt modelId="{B0D6B5B4-FBB1-4EE5-956C-BBE9BCBEAADC}" type="parTrans" cxnId="{2ACB2EE6-3BC8-4F45-A3C7-E6D1943DF4AE}">
      <dgm:prSet/>
      <dgm:spPr/>
      <dgm:t>
        <a:bodyPr/>
        <a:lstStyle/>
        <a:p>
          <a:endParaRPr lang="it-IT"/>
        </a:p>
      </dgm:t>
    </dgm:pt>
    <dgm:pt modelId="{4F13599A-0543-4532-BEEF-F676E5599EF2}" type="sibTrans" cxnId="{2ACB2EE6-3BC8-4F45-A3C7-E6D1943DF4AE}">
      <dgm:prSet/>
      <dgm:spPr/>
      <dgm:t>
        <a:bodyPr/>
        <a:lstStyle/>
        <a:p>
          <a:endParaRPr lang="it-IT"/>
        </a:p>
      </dgm:t>
    </dgm:pt>
    <dgm:pt modelId="{91A9116D-0E5C-4E53-A290-1C4482CAE84D}">
      <dgm:prSet phldrT="[Testo]"/>
      <dgm:spPr/>
      <dgm:t>
        <a:bodyPr/>
        <a:lstStyle/>
        <a:p>
          <a:r>
            <a:rPr lang="it-IT" b="1" dirty="0" smtClean="0"/>
            <a:t>PIL nazionale:</a:t>
          </a:r>
          <a:endParaRPr lang="it-IT" dirty="0"/>
        </a:p>
      </dgm:t>
    </dgm:pt>
    <dgm:pt modelId="{09969EAE-8EA9-4B9B-B7E1-4848FEA91E82}" type="parTrans" cxnId="{7BA2C8A3-71C1-4317-8B63-BA8870A5DD3E}">
      <dgm:prSet/>
      <dgm:spPr/>
      <dgm:t>
        <a:bodyPr/>
        <a:lstStyle/>
        <a:p>
          <a:endParaRPr lang="it-IT"/>
        </a:p>
      </dgm:t>
    </dgm:pt>
    <dgm:pt modelId="{E6DDEF42-FFB6-46C3-B168-B6A27F983608}" type="sibTrans" cxnId="{7BA2C8A3-71C1-4317-8B63-BA8870A5DD3E}">
      <dgm:prSet/>
      <dgm:spPr/>
      <dgm:t>
        <a:bodyPr/>
        <a:lstStyle/>
        <a:p>
          <a:endParaRPr lang="it-IT"/>
        </a:p>
      </dgm:t>
    </dgm:pt>
    <dgm:pt modelId="{0200A81D-68F9-4DEC-B905-33DB3C7F0220}">
      <dgm:prSet phldrT="[Testo]"/>
      <dgm:spPr/>
      <dgm:t>
        <a:bodyPr/>
        <a:lstStyle/>
        <a:p>
          <a:r>
            <a:rPr lang="it-IT" b="1" dirty="0" smtClean="0"/>
            <a:t>Previsioni di crescita Reggio Emilia</a:t>
          </a:r>
          <a:endParaRPr lang="it-IT" dirty="0"/>
        </a:p>
      </dgm:t>
    </dgm:pt>
    <dgm:pt modelId="{FC358C73-6179-4396-B6BD-7630DB225517}" type="parTrans" cxnId="{054EC2BD-E38A-4163-AC22-236853103792}">
      <dgm:prSet/>
      <dgm:spPr/>
      <dgm:t>
        <a:bodyPr/>
        <a:lstStyle/>
        <a:p>
          <a:endParaRPr lang="it-IT"/>
        </a:p>
      </dgm:t>
    </dgm:pt>
    <dgm:pt modelId="{32D1B48B-C42A-4D05-AEE4-5F7D5707CA75}" type="sibTrans" cxnId="{054EC2BD-E38A-4163-AC22-236853103792}">
      <dgm:prSet/>
      <dgm:spPr/>
      <dgm:t>
        <a:bodyPr/>
        <a:lstStyle/>
        <a:p>
          <a:endParaRPr lang="it-IT"/>
        </a:p>
      </dgm:t>
    </dgm:pt>
    <dgm:pt modelId="{9A2F3281-76A0-4CC7-9D81-32CA1B7DFFC3}">
      <dgm:prSet phldrT="[Testo]"/>
      <dgm:spPr/>
      <dgm:t>
        <a:bodyPr/>
        <a:lstStyle/>
        <a:p>
          <a:r>
            <a:rPr lang="it-IT" b="1" dirty="0" smtClean="0"/>
            <a:t>Valore aggiunto: </a:t>
          </a:r>
          <a:endParaRPr lang="it-IT" b="1" dirty="0"/>
        </a:p>
      </dgm:t>
    </dgm:pt>
    <dgm:pt modelId="{B502CDF0-1C8F-4471-8139-17A64935D25F}" type="parTrans" cxnId="{1DC34EFE-B2E5-446A-BD62-0ACC47ADFF78}">
      <dgm:prSet/>
      <dgm:spPr/>
      <dgm:t>
        <a:bodyPr/>
        <a:lstStyle/>
        <a:p>
          <a:endParaRPr lang="it-IT"/>
        </a:p>
      </dgm:t>
    </dgm:pt>
    <dgm:pt modelId="{4EF6C0AC-727A-4FA4-9475-107CDB68CEF4}" type="sibTrans" cxnId="{1DC34EFE-B2E5-446A-BD62-0ACC47ADFF78}">
      <dgm:prSet/>
      <dgm:spPr/>
      <dgm:t>
        <a:bodyPr/>
        <a:lstStyle/>
        <a:p>
          <a:endParaRPr lang="it-IT"/>
        </a:p>
      </dgm:t>
    </dgm:pt>
    <dgm:pt modelId="{BEA32212-376C-46FB-A581-0408CB5DBEE7}">
      <dgm:prSet/>
      <dgm:spPr/>
      <dgm:t>
        <a:bodyPr/>
        <a:lstStyle/>
        <a:p>
          <a:r>
            <a:rPr lang="it-IT" b="1" dirty="0" smtClean="0"/>
            <a:t>Area Euro: </a:t>
          </a:r>
        </a:p>
      </dgm:t>
    </dgm:pt>
    <dgm:pt modelId="{19AB7F35-8F39-46C6-AB7E-5C7FC695E022}" type="parTrans" cxnId="{1BB9A2F6-68BF-437F-B7D9-7569DB215410}">
      <dgm:prSet/>
      <dgm:spPr/>
      <dgm:t>
        <a:bodyPr/>
        <a:lstStyle/>
        <a:p>
          <a:endParaRPr lang="it-IT"/>
        </a:p>
      </dgm:t>
    </dgm:pt>
    <dgm:pt modelId="{95822139-C5B0-4418-941D-ED3E5ACD5DDF}" type="sibTrans" cxnId="{1BB9A2F6-68BF-437F-B7D9-7569DB215410}">
      <dgm:prSet/>
      <dgm:spPr/>
      <dgm:t>
        <a:bodyPr/>
        <a:lstStyle/>
        <a:p>
          <a:endParaRPr lang="it-IT"/>
        </a:p>
      </dgm:t>
    </dgm:pt>
    <dgm:pt modelId="{B7C6723D-F7C5-4C64-B62C-DF164272515B}">
      <dgm:prSet/>
      <dgm:spPr/>
      <dgm:t>
        <a:bodyPr/>
        <a:lstStyle/>
        <a:p>
          <a:r>
            <a:rPr lang="it-IT" dirty="0" smtClean="0"/>
            <a:t>+1,2% (2026)</a:t>
          </a:r>
        </a:p>
      </dgm:t>
    </dgm:pt>
    <dgm:pt modelId="{13AE1D3A-D8F5-43AA-B36A-0A27984F0A9A}" type="parTrans" cxnId="{A5532546-8DDE-47DA-BD71-82AF359CD149}">
      <dgm:prSet/>
      <dgm:spPr/>
      <dgm:t>
        <a:bodyPr/>
        <a:lstStyle/>
        <a:p>
          <a:endParaRPr lang="it-IT"/>
        </a:p>
      </dgm:t>
    </dgm:pt>
    <dgm:pt modelId="{37EF1F74-5FF0-4152-A461-BDB9C609AEB3}" type="sibTrans" cxnId="{A5532546-8DDE-47DA-BD71-82AF359CD149}">
      <dgm:prSet/>
      <dgm:spPr/>
      <dgm:t>
        <a:bodyPr/>
        <a:lstStyle/>
        <a:p>
          <a:endParaRPr lang="it-IT"/>
        </a:p>
      </dgm:t>
    </dgm:pt>
    <dgm:pt modelId="{C15A2615-3855-4DCF-ACF1-91587566A555}">
      <dgm:prSet/>
      <dgm:spPr/>
      <dgm:t>
        <a:bodyPr/>
        <a:lstStyle/>
        <a:p>
          <a:r>
            <a:rPr lang="it-IT" dirty="0" smtClean="0"/>
            <a:t>+0,4% (2024)</a:t>
          </a:r>
        </a:p>
      </dgm:t>
    </dgm:pt>
    <dgm:pt modelId="{E921D8E6-D7AB-4F46-8130-E0D754D6E097}" type="parTrans" cxnId="{A3E15A8B-9A4A-480A-87A1-507E328C91A3}">
      <dgm:prSet/>
      <dgm:spPr/>
      <dgm:t>
        <a:bodyPr/>
        <a:lstStyle/>
        <a:p>
          <a:endParaRPr lang="it-IT"/>
        </a:p>
      </dgm:t>
    </dgm:pt>
    <dgm:pt modelId="{95A6E22B-0009-4F02-90D7-D4162786C5EE}" type="sibTrans" cxnId="{A3E15A8B-9A4A-480A-87A1-507E328C91A3}">
      <dgm:prSet/>
      <dgm:spPr/>
      <dgm:t>
        <a:bodyPr/>
        <a:lstStyle/>
        <a:p>
          <a:endParaRPr lang="it-IT"/>
        </a:p>
      </dgm:t>
    </dgm:pt>
    <dgm:pt modelId="{8689A09F-D5A8-462A-8108-264EF13BD12E}">
      <dgm:prSet/>
      <dgm:spPr/>
      <dgm:t>
        <a:bodyPr/>
        <a:lstStyle/>
        <a:p>
          <a:r>
            <a:rPr lang="it-IT" dirty="0" smtClean="0"/>
            <a:t>+0,8% (2025)</a:t>
          </a:r>
        </a:p>
      </dgm:t>
    </dgm:pt>
    <dgm:pt modelId="{338958F9-7BE4-4661-9868-C4145E1CEB0C}" type="parTrans" cxnId="{3E29EC63-AC92-4B08-BF7B-BCBE9D6BAFE1}">
      <dgm:prSet/>
      <dgm:spPr/>
      <dgm:t>
        <a:bodyPr/>
        <a:lstStyle/>
        <a:p>
          <a:endParaRPr lang="it-IT"/>
        </a:p>
      </dgm:t>
    </dgm:pt>
    <dgm:pt modelId="{F9A9C191-9C0F-44B9-8126-6D89D11EB5D6}" type="sibTrans" cxnId="{3E29EC63-AC92-4B08-BF7B-BCBE9D6BAFE1}">
      <dgm:prSet/>
      <dgm:spPr/>
      <dgm:t>
        <a:bodyPr/>
        <a:lstStyle/>
        <a:p>
          <a:endParaRPr lang="it-IT"/>
        </a:p>
      </dgm:t>
    </dgm:pt>
    <dgm:pt modelId="{DEF4260F-5174-4951-B84B-713E2D7984FE}">
      <dgm:prSet phldrT="[Testo]"/>
      <dgm:spPr/>
      <dgm:t>
        <a:bodyPr/>
        <a:lstStyle/>
        <a:p>
          <a:r>
            <a:rPr lang="it-IT" b="1" dirty="0" smtClean="0"/>
            <a:t> </a:t>
          </a:r>
          <a:r>
            <a:rPr lang="it-IT" dirty="0" smtClean="0"/>
            <a:t>+0,6% (2025)</a:t>
          </a:r>
          <a:endParaRPr lang="it-IT" dirty="0"/>
        </a:p>
      </dgm:t>
    </dgm:pt>
    <dgm:pt modelId="{55800CC1-A997-4A90-B144-4DD01CAC9C88}" type="parTrans" cxnId="{E8C8203D-3799-4427-BB84-099B84281A0E}">
      <dgm:prSet/>
      <dgm:spPr/>
      <dgm:t>
        <a:bodyPr/>
        <a:lstStyle/>
        <a:p>
          <a:endParaRPr lang="it-IT"/>
        </a:p>
      </dgm:t>
    </dgm:pt>
    <dgm:pt modelId="{C66285BB-63C1-4CE1-9D17-40865DD3632B}" type="sibTrans" cxnId="{E8C8203D-3799-4427-BB84-099B84281A0E}">
      <dgm:prSet/>
      <dgm:spPr/>
      <dgm:t>
        <a:bodyPr/>
        <a:lstStyle/>
        <a:p>
          <a:endParaRPr lang="it-IT"/>
        </a:p>
      </dgm:t>
    </dgm:pt>
    <dgm:pt modelId="{031DE3DD-0697-4623-966D-1E141DD2254C}">
      <dgm:prSet/>
      <dgm:spPr/>
      <dgm:t>
        <a:bodyPr/>
        <a:lstStyle/>
        <a:p>
          <a:r>
            <a:rPr lang="it-IT" dirty="0" smtClean="0"/>
            <a:t>Media: +0,8% (2025-26)</a:t>
          </a:r>
        </a:p>
      </dgm:t>
    </dgm:pt>
    <dgm:pt modelId="{D995815B-EBC9-4E46-90CF-50037C2A9BCA}" type="sibTrans" cxnId="{8F155D4E-15DE-4E36-B5E2-F59E6E094BDA}">
      <dgm:prSet/>
      <dgm:spPr/>
      <dgm:t>
        <a:bodyPr/>
        <a:lstStyle/>
        <a:p>
          <a:endParaRPr lang="it-IT"/>
        </a:p>
      </dgm:t>
    </dgm:pt>
    <dgm:pt modelId="{7CA61A06-8F70-4A35-AD4E-E71A5840E05E}" type="parTrans" cxnId="{8F155D4E-15DE-4E36-B5E2-F59E6E094BDA}">
      <dgm:prSet/>
      <dgm:spPr/>
      <dgm:t>
        <a:bodyPr/>
        <a:lstStyle/>
        <a:p>
          <a:endParaRPr lang="it-IT"/>
        </a:p>
      </dgm:t>
    </dgm:pt>
    <dgm:pt modelId="{3F3C292D-71B5-493F-9BF9-6A2C851DEC7C}">
      <dgm:prSet/>
      <dgm:spPr/>
      <dgm:t>
        <a:bodyPr/>
        <a:lstStyle/>
        <a:p>
          <a:r>
            <a:rPr lang="it-IT" dirty="0" smtClean="0"/>
            <a:t>+1,0% (2025)</a:t>
          </a:r>
        </a:p>
      </dgm:t>
    </dgm:pt>
    <dgm:pt modelId="{9D6E0787-5B85-4028-BBD6-20AC7848D173}" type="sibTrans" cxnId="{01B5CC9F-3882-40F5-86EE-BB4C67BE1916}">
      <dgm:prSet/>
      <dgm:spPr/>
      <dgm:t>
        <a:bodyPr/>
        <a:lstStyle/>
        <a:p>
          <a:endParaRPr lang="it-IT"/>
        </a:p>
      </dgm:t>
    </dgm:pt>
    <dgm:pt modelId="{4BD3A8DC-6675-4B3C-BDF3-8A2C6F376B3C}" type="parTrans" cxnId="{01B5CC9F-3882-40F5-86EE-BB4C67BE1916}">
      <dgm:prSet/>
      <dgm:spPr/>
      <dgm:t>
        <a:bodyPr/>
        <a:lstStyle/>
        <a:p>
          <a:endParaRPr lang="it-IT"/>
        </a:p>
      </dgm:t>
    </dgm:pt>
    <dgm:pt modelId="{E2CEA2A1-D12A-41B2-9245-66878C803600}" type="pres">
      <dgm:prSet presAssocID="{08F5EA0A-F391-47BE-A3E4-654F9C3C6D8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C977351-32D0-46F7-BAC6-84975CF38B37}" type="pres">
      <dgm:prSet presAssocID="{A7384BC2-7443-4CD6-B0C0-1B78FC62DD9A}" presName="compositeNode" presStyleCnt="0">
        <dgm:presLayoutVars>
          <dgm:bulletEnabled val="1"/>
        </dgm:presLayoutVars>
      </dgm:prSet>
      <dgm:spPr/>
    </dgm:pt>
    <dgm:pt modelId="{0B06F043-1BA8-4F21-ACB3-99C50359399A}" type="pres">
      <dgm:prSet presAssocID="{A7384BC2-7443-4CD6-B0C0-1B78FC62DD9A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79D930CB-FBF3-494F-8025-795985483762}" type="pres">
      <dgm:prSet presAssocID="{A7384BC2-7443-4CD6-B0C0-1B78FC62DD9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7E8BE4-B62C-4B35-AD5C-CED6A738DCBE}" type="pres">
      <dgm:prSet presAssocID="{A7384BC2-7443-4CD6-B0C0-1B78FC62DD9A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377DF6-D875-4782-B5FF-58E885E454B3}" type="pres">
      <dgm:prSet presAssocID="{EDB9894C-2289-4DBF-AED2-DFB74D30FE37}" presName="sibTrans" presStyleCnt="0"/>
      <dgm:spPr/>
    </dgm:pt>
    <dgm:pt modelId="{916C1779-9A1F-4EE9-A0D8-4780FC83C37B}" type="pres">
      <dgm:prSet presAssocID="{EB0CA40A-8628-4A36-A260-B0CF8BC347B8}" presName="compositeNode" presStyleCnt="0">
        <dgm:presLayoutVars>
          <dgm:bulletEnabled val="1"/>
        </dgm:presLayoutVars>
      </dgm:prSet>
      <dgm:spPr/>
    </dgm:pt>
    <dgm:pt modelId="{4040D09A-A4A2-4AF2-A67C-69C6072CB1FF}" type="pres">
      <dgm:prSet presAssocID="{EB0CA40A-8628-4A36-A260-B0CF8BC347B8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5AD219D5-029A-4DFE-9505-C35C18022A09}" type="pres">
      <dgm:prSet presAssocID="{EB0CA40A-8628-4A36-A260-B0CF8BC347B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627826-7356-497E-84D2-95C4D3F4DE04}" type="pres">
      <dgm:prSet presAssocID="{EB0CA40A-8628-4A36-A260-B0CF8BC347B8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9621AD-A9E6-49FB-BAB9-CAF6A8150279}" type="pres">
      <dgm:prSet presAssocID="{4F13599A-0543-4532-BEEF-F676E5599EF2}" presName="sibTrans" presStyleCnt="0"/>
      <dgm:spPr/>
    </dgm:pt>
    <dgm:pt modelId="{7B2C7C33-46F0-4F6E-A387-BED1D91E8255}" type="pres">
      <dgm:prSet presAssocID="{0200A81D-68F9-4DEC-B905-33DB3C7F0220}" presName="compositeNode" presStyleCnt="0">
        <dgm:presLayoutVars>
          <dgm:bulletEnabled val="1"/>
        </dgm:presLayoutVars>
      </dgm:prSet>
      <dgm:spPr/>
    </dgm:pt>
    <dgm:pt modelId="{266ED2BB-70FD-4336-B9E6-2E62B2970505}" type="pres">
      <dgm:prSet presAssocID="{0200A81D-68F9-4DEC-B905-33DB3C7F0220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8EAB11B-B88C-4A95-8896-32392358A0FC}" type="pres">
      <dgm:prSet presAssocID="{0200A81D-68F9-4DEC-B905-33DB3C7F022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0BCA9A-46FC-4D56-8D3A-5A165776C035}" type="pres">
      <dgm:prSet presAssocID="{0200A81D-68F9-4DEC-B905-33DB3C7F0220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DC34EFE-B2E5-446A-BD62-0ACC47ADFF78}" srcId="{0200A81D-68F9-4DEC-B905-33DB3C7F0220}" destId="{9A2F3281-76A0-4CC7-9D81-32CA1B7DFFC3}" srcOrd="0" destOrd="0" parTransId="{B502CDF0-1C8F-4471-8139-17A64935D25F}" sibTransId="{4EF6C0AC-727A-4FA4-9475-107CDB68CEF4}"/>
    <dgm:cxn modelId="{EAFE71B5-0BC9-43E5-8745-1618B74C2665}" type="presOf" srcId="{08F5EA0A-F391-47BE-A3E4-654F9C3C6D89}" destId="{E2CEA2A1-D12A-41B2-9245-66878C803600}" srcOrd="0" destOrd="0" presId="urn:microsoft.com/office/officeart/2005/8/layout/hList2"/>
    <dgm:cxn modelId="{555C3AB1-30A9-4C2F-B6FE-0522B37BD940}" type="presOf" srcId="{75EE7BD6-30AC-4726-8CC3-D13815133F57}" destId="{79D930CB-FBF3-494F-8025-795985483762}" srcOrd="0" destOrd="0" presId="urn:microsoft.com/office/officeart/2005/8/layout/hList2"/>
    <dgm:cxn modelId="{6F3DDB65-867E-4085-84E0-3747C947BE18}" type="presOf" srcId="{A7384BC2-7443-4CD6-B0C0-1B78FC62DD9A}" destId="{B07E8BE4-B62C-4B35-AD5C-CED6A738DCBE}" srcOrd="0" destOrd="0" presId="urn:microsoft.com/office/officeart/2005/8/layout/hList2"/>
    <dgm:cxn modelId="{B4D65FB5-5842-43B4-A3DE-00D635103FF7}" type="presOf" srcId="{BEA32212-376C-46FB-A581-0408CB5DBEE7}" destId="{79D930CB-FBF3-494F-8025-795985483762}" srcOrd="0" destOrd="1" presId="urn:microsoft.com/office/officeart/2005/8/layout/hList2"/>
    <dgm:cxn modelId="{2ACB2EE6-3BC8-4F45-A3C7-E6D1943DF4AE}" srcId="{08F5EA0A-F391-47BE-A3E4-654F9C3C6D89}" destId="{EB0CA40A-8628-4A36-A260-B0CF8BC347B8}" srcOrd="1" destOrd="0" parTransId="{B0D6B5B4-FBB1-4EE5-956C-BBE9BCBEAADC}" sibTransId="{4F13599A-0543-4532-BEEF-F676E5599EF2}"/>
    <dgm:cxn modelId="{7FBA7607-6CF0-45B3-B1D2-D9C4017ACF30}" type="presOf" srcId="{3F3C292D-71B5-493F-9BF9-6A2C851DEC7C}" destId="{79D930CB-FBF3-494F-8025-795985483762}" srcOrd="0" destOrd="2" presId="urn:microsoft.com/office/officeart/2005/8/layout/hList2"/>
    <dgm:cxn modelId="{E8C8203D-3799-4427-BB84-099B84281A0E}" srcId="{91A9116D-0E5C-4E53-A290-1C4482CAE84D}" destId="{DEF4260F-5174-4951-B84B-713E2D7984FE}" srcOrd="0" destOrd="0" parTransId="{55800CC1-A997-4A90-B144-4DD01CAC9C88}" sibTransId="{C66285BB-63C1-4CE1-9D17-40865DD3632B}"/>
    <dgm:cxn modelId="{1BB9A2F6-68BF-437F-B7D9-7569DB215410}" srcId="{A7384BC2-7443-4CD6-B0C0-1B78FC62DD9A}" destId="{BEA32212-376C-46FB-A581-0408CB5DBEE7}" srcOrd="1" destOrd="0" parTransId="{19AB7F35-8F39-46C6-AB7E-5C7FC695E022}" sibTransId="{95822139-C5B0-4418-941D-ED3E5ACD5DDF}"/>
    <dgm:cxn modelId="{F0E9FB83-D297-4BE0-82E5-BBBC7A82F1DB}" type="presOf" srcId="{91A9116D-0E5C-4E53-A290-1C4482CAE84D}" destId="{5AD219D5-029A-4DFE-9505-C35C18022A09}" srcOrd="0" destOrd="0" presId="urn:microsoft.com/office/officeart/2005/8/layout/hList2"/>
    <dgm:cxn modelId="{A339BD66-1743-41D0-8474-47191ABB18B3}" type="presOf" srcId="{C15A2615-3855-4DCF-ACF1-91587566A555}" destId="{08EAB11B-B88C-4A95-8896-32392358A0FC}" srcOrd="0" destOrd="1" presId="urn:microsoft.com/office/officeart/2005/8/layout/hList2"/>
    <dgm:cxn modelId="{A94EDC81-3BBE-4D4F-B244-680BC520585D}" type="presOf" srcId="{DEF4260F-5174-4951-B84B-713E2D7984FE}" destId="{5AD219D5-029A-4DFE-9505-C35C18022A09}" srcOrd="0" destOrd="1" presId="urn:microsoft.com/office/officeart/2005/8/layout/hList2"/>
    <dgm:cxn modelId="{3E29EC63-AC92-4B08-BF7B-BCBE9D6BAFE1}" srcId="{9A2F3281-76A0-4CC7-9D81-32CA1B7DFFC3}" destId="{8689A09F-D5A8-462A-8108-264EF13BD12E}" srcOrd="1" destOrd="0" parTransId="{338958F9-7BE4-4661-9868-C4145E1CEB0C}" sibTransId="{F9A9C191-9C0F-44B9-8126-6D89D11EB5D6}"/>
    <dgm:cxn modelId="{0130186A-8BE0-4091-9A22-03E8B5775DBE}" type="presOf" srcId="{9A2F3281-76A0-4CC7-9D81-32CA1B7DFFC3}" destId="{08EAB11B-B88C-4A95-8896-32392358A0FC}" srcOrd="0" destOrd="0" presId="urn:microsoft.com/office/officeart/2005/8/layout/hList2"/>
    <dgm:cxn modelId="{A3E15A8B-9A4A-480A-87A1-507E328C91A3}" srcId="{9A2F3281-76A0-4CC7-9D81-32CA1B7DFFC3}" destId="{C15A2615-3855-4DCF-ACF1-91587566A555}" srcOrd="0" destOrd="0" parTransId="{E921D8E6-D7AB-4F46-8130-E0D754D6E097}" sibTransId="{95A6E22B-0009-4F02-90D7-D4162786C5EE}"/>
    <dgm:cxn modelId="{7BA2C8A3-71C1-4317-8B63-BA8870A5DD3E}" srcId="{EB0CA40A-8628-4A36-A260-B0CF8BC347B8}" destId="{91A9116D-0E5C-4E53-A290-1C4482CAE84D}" srcOrd="0" destOrd="0" parTransId="{09969EAE-8EA9-4B9B-B7E1-4848FEA91E82}" sibTransId="{E6DDEF42-FFB6-46C3-B168-B6A27F983608}"/>
    <dgm:cxn modelId="{054EC2BD-E38A-4163-AC22-236853103792}" srcId="{08F5EA0A-F391-47BE-A3E4-654F9C3C6D89}" destId="{0200A81D-68F9-4DEC-B905-33DB3C7F0220}" srcOrd="2" destOrd="0" parTransId="{FC358C73-6179-4396-B6BD-7630DB225517}" sibTransId="{32D1B48B-C42A-4D05-AEE4-5F7D5707CA75}"/>
    <dgm:cxn modelId="{C454DC46-F8AF-4E26-A857-1AC547A92D8D}" srcId="{A7384BC2-7443-4CD6-B0C0-1B78FC62DD9A}" destId="{75EE7BD6-30AC-4726-8CC3-D13815133F57}" srcOrd="0" destOrd="0" parTransId="{2A32DC7C-8CE5-45F5-9462-BA58AE51F010}" sibTransId="{F985A446-170E-4BDF-A8E5-44DF5BB13875}"/>
    <dgm:cxn modelId="{8ECF27A3-10DC-4E82-9D58-4A35BACD878E}" type="presOf" srcId="{EB0CA40A-8628-4A36-A260-B0CF8BC347B8}" destId="{58627826-7356-497E-84D2-95C4D3F4DE04}" srcOrd="0" destOrd="0" presId="urn:microsoft.com/office/officeart/2005/8/layout/hList2"/>
    <dgm:cxn modelId="{B265C39B-E4BC-4237-97F0-6B62CAA2F76B}" type="presOf" srcId="{0200A81D-68F9-4DEC-B905-33DB3C7F0220}" destId="{570BCA9A-46FC-4D56-8D3A-5A165776C035}" srcOrd="0" destOrd="0" presId="urn:microsoft.com/office/officeart/2005/8/layout/hList2"/>
    <dgm:cxn modelId="{8F155D4E-15DE-4E36-B5E2-F59E6E094BDA}" srcId="{91A9116D-0E5C-4E53-A290-1C4482CAE84D}" destId="{031DE3DD-0697-4623-966D-1E141DD2254C}" srcOrd="1" destOrd="0" parTransId="{7CA61A06-8F70-4A35-AD4E-E71A5840E05E}" sibTransId="{D995815B-EBC9-4E46-90CF-50037C2A9BCA}"/>
    <dgm:cxn modelId="{01B5CC9F-3882-40F5-86EE-BB4C67BE1916}" srcId="{BEA32212-376C-46FB-A581-0408CB5DBEE7}" destId="{3F3C292D-71B5-493F-9BF9-6A2C851DEC7C}" srcOrd="0" destOrd="0" parTransId="{4BD3A8DC-6675-4B3C-BDF3-8A2C6F376B3C}" sibTransId="{9D6E0787-5B85-4028-BBD6-20AC7848D173}"/>
    <dgm:cxn modelId="{951FC904-F188-4FA2-9CC6-FDF650A7E61F}" type="presOf" srcId="{8689A09F-D5A8-462A-8108-264EF13BD12E}" destId="{08EAB11B-B88C-4A95-8896-32392358A0FC}" srcOrd="0" destOrd="2" presId="urn:microsoft.com/office/officeart/2005/8/layout/hList2"/>
    <dgm:cxn modelId="{20986B49-4E04-403C-81C6-35543A484964}" type="presOf" srcId="{031DE3DD-0697-4623-966D-1E141DD2254C}" destId="{5AD219D5-029A-4DFE-9505-C35C18022A09}" srcOrd="0" destOrd="2" presId="urn:microsoft.com/office/officeart/2005/8/layout/hList2"/>
    <dgm:cxn modelId="{A5532546-8DDE-47DA-BD71-82AF359CD149}" srcId="{BEA32212-376C-46FB-A581-0408CB5DBEE7}" destId="{B7C6723D-F7C5-4C64-B62C-DF164272515B}" srcOrd="1" destOrd="0" parTransId="{13AE1D3A-D8F5-43AA-B36A-0A27984F0A9A}" sibTransId="{37EF1F74-5FF0-4152-A461-BDB9C609AEB3}"/>
    <dgm:cxn modelId="{9F2D0EAC-F15C-4613-AAE5-5529ED32485E}" srcId="{08F5EA0A-F391-47BE-A3E4-654F9C3C6D89}" destId="{A7384BC2-7443-4CD6-B0C0-1B78FC62DD9A}" srcOrd="0" destOrd="0" parTransId="{4490E7C5-9390-4C2B-B976-510DA4476F7A}" sibTransId="{EDB9894C-2289-4DBF-AED2-DFB74D30FE37}"/>
    <dgm:cxn modelId="{2A34B9EE-E717-42A5-A93C-A022E6AE2C1F}" type="presOf" srcId="{B7C6723D-F7C5-4C64-B62C-DF164272515B}" destId="{79D930CB-FBF3-494F-8025-795985483762}" srcOrd="0" destOrd="3" presId="urn:microsoft.com/office/officeart/2005/8/layout/hList2"/>
    <dgm:cxn modelId="{72C578F4-AF45-4018-B9DC-9CDF01340017}" type="presParOf" srcId="{E2CEA2A1-D12A-41B2-9245-66878C803600}" destId="{0C977351-32D0-46F7-BAC6-84975CF38B37}" srcOrd="0" destOrd="0" presId="urn:microsoft.com/office/officeart/2005/8/layout/hList2"/>
    <dgm:cxn modelId="{7FE63DC5-DA7D-41E8-A154-7592CC5A6AE1}" type="presParOf" srcId="{0C977351-32D0-46F7-BAC6-84975CF38B37}" destId="{0B06F043-1BA8-4F21-ACB3-99C50359399A}" srcOrd="0" destOrd="0" presId="urn:microsoft.com/office/officeart/2005/8/layout/hList2"/>
    <dgm:cxn modelId="{A210A618-473A-40EC-94EF-735C3918BE13}" type="presParOf" srcId="{0C977351-32D0-46F7-BAC6-84975CF38B37}" destId="{79D930CB-FBF3-494F-8025-795985483762}" srcOrd="1" destOrd="0" presId="urn:microsoft.com/office/officeart/2005/8/layout/hList2"/>
    <dgm:cxn modelId="{B88DEC34-A515-46A6-91E5-EDC9A4BC2A8A}" type="presParOf" srcId="{0C977351-32D0-46F7-BAC6-84975CF38B37}" destId="{B07E8BE4-B62C-4B35-AD5C-CED6A738DCBE}" srcOrd="2" destOrd="0" presId="urn:microsoft.com/office/officeart/2005/8/layout/hList2"/>
    <dgm:cxn modelId="{5F55A065-7911-4623-A2B1-566AC8E31B53}" type="presParOf" srcId="{E2CEA2A1-D12A-41B2-9245-66878C803600}" destId="{6E377DF6-D875-4782-B5FF-58E885E454B3}" srcOrd="1" destOrd="0" presId="urn:microsoft.com/office/officeart/2005/8/layout/hList2"/>
    <dgm:cxn modelId="{D6AFDAAA-5F73-486D-B22F-C222DD1FA18E}" type="presParOf" srcId="{E2CEA2A1-D12A-41B2-9245-66878C803600}" destId="{916C1779-9A1F-4EE9-A0D8-4780FC83C37B}" srcOrd="2" destOrd="0" presId="urn:microsoft.com/office/officeart/2005/8/layout/hList2"/>
    <dgm:cxn modelId="{F397D497-212F-4BF4-BB41-811B11C950DF}" type="presParOf" srcId="{916C1779-9A1F-4EE9-A0D8-4780FC83C37B}" destId="{4040D09A-A4A2-4AF2-A67C-69C6072CB1FF}" srcOrd="0" destOrd="0" presId="urn:microsoft.com/office/officeart/2005/8/layout/hList2"/>
    <dgm:cxn modelId="{7953B012-B715-468D-8CFE-9410078B880D}" type="presParOf" srcId="{916C1779-9A1F-4EE9-A0D8-4780FC83C37B}" destId="{5AD219D5-029A-4DFE-9505-C35C18022A09}" srcOrd="1" destOrd="0" presId="urn:microsoft.com/office/officeart/2005/8/layout/hList2"/>
    <dgm:cxn modelId="{63F8A827-F97D-4FB4-BA75-FF92159A0CE6}" type="presParOf" srcId="{916C1779-9A1F-4EE9-A0D8-4780FC83C37B}" destId="{58627826-7356-497E-84D2-95C4D3F4DE04}" srcOrd="2" destOrd="0" presId="urn:microsoft.com/office/officeart/2005/8/layout/hList2"/>
    <dgm:cxn modelId="{E856CAE6-DDEA-4FC6-9779-D2D8D1BBBE0D}" type="presParOf" srcId="{E2CEA2A1-D12A-41B2-9245-66878C803600}" destId="{699621AD-A9E6-49FB-BAB9-CAF6A8150279}" srcOrd="3" destOrd="0" presId="urn:microsoft.com/office/officeart/2005/8/layout/hList2"/>
    <dgm:cxn modelId="{00AF8E28-E806-4B92-9AC1-A1B71E54F0F5}" type="presParOf" srcId="{E2CEA2A1-D12A-41B2-9245-66878C803600}" destId="{7B2C7C33-46F0-4F6E-A387-BED1D91E8255}" srcOrd="4" destOrd="0" presId="urn:microsoft.com/office/officeart/2005/8/layout/hList2"/>
    <dgm:cxn modelId="{83F98A20-B190-4E22-A3F8-5ADB5633DB87}" type="presParOf" srcId="{7B2C7C33-46F0-4F6E-A387-BED1D91E8255}" destId="{266ED2BB-70FD-4336-B9E6-2E62B2970505}" srcOrd="0" destOrd="0" presId="urn:microsoft.com/office/officeart/2005/8/layout/hList2"/>
    <dgm:cxn modelId="{B206DD12-4AE2-441D-9293-0FEBE057E23A}" type="presParOf" srcId="{7B2C7C33-46F0-4F6E-A387-BED1D91E8255}" destId="{08EAB11B-B88C-4A95-8896-32392358A0FC}" srcOrd="1" destOrd="0" presId="urn:microsoft.com/office/officeart/2005/8/layout/hList2"/>
    <dgm:cxn modelId="{4C84BB50-27DE-4853-99BF-9C3A13ED6D14}" type="presParOf" srcId="{7B2C7C33-46F0-4F6E-A387-BED1D91E8255}" destId="{570BCA9A-46FC-4D56-8D3A-5A165776C03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29BD3-FEAA-4737-9584-FCDE23CF1C49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F38770C4-D338-4867-8476-80C8440CB92B}">
      <dgm:prSet phldrT="[Testo]"/>
      <dgm:spPr/>
      <dgm:t>
        <a:bodyPr/>
        <a:lstStyle/>
        <a:p>
          <a:r>
            <a:rPr lang="it-IT" dirty="0" smtClean="0"/>
            <a:t>Italiani</a:t>
          </a:r>
          <a:endParaRPr lang="it-IT" dirty="0"/>
        </a:p>
      </dgm:t>
    </dgm:pt>
    <dgm:pt modelId="{0C1CC2E2-6322-4B36-B4B2-B62EECBBF132}" type="parTrans" cxnId="{76ABAF5D-6774-4429-AF24-EC1133CD8ACC}">
      <dgm:prSet/>
      <dgm:spPr/>
      <dgm:t>
        <a:bodyPr/>
        <a:lstStyle/>
        <a:p>
          <a:endParaRPr lang="it-IT"/>
        </a:p>
      </dgm:t>
    </dgm:pt>
    <dgm:pt modelId="{995E63F0-4FB4-439B-9285-3FC84193C889}" type="sibTrans" cxnId="{76ABAF5D-6774-4429-AF24-EC1133CD8ACC}">
      <dgm:prSet/>
      <dgm:spPr/>
      <dgm:t>
        <a:bodyPr/>
        <a:lstStyle/>
        <a:p>
          <a:endParaRPr lang="it-IT"/>
        </a:p>
      </dgm:t>
    </dgm:pt>
    <dgm:pt modelId="{29B0F5A6-D7CE-454D-8CE6-6DF9AAC13BB7}">
      <dgm:prSet phldrT="[Testo]"/>
      <dgm:spPr/>
      <dgm:t>
        <a:bodyPr/>
        <a:lstStyle/>
        <a:p>
          <a:r>
            <a:rPr lang="it-IT" dirty="0" smtClean="0"/>
            <a:t>Maggiore incidenza di apprendistato, lavoro intermittente e lavoro parasubordinato.</a:t>
          </a:r>
          <a:endParaRPr lang="it-IT" dirty="0"/>
        </a:p>
      </dgm:t>
    </dgm:pt>
    <dgm:pt modelId="{D39A6373-E98D-4066-8531-33D298FFFE01}" type="parTrans" cxnId="{DD9885AE-B0E6-4BF3-ADD7-D19CF6419F5C}">
      <dgm:prSet/>
      <dgm:spPr/>
      <dgm:t>
        <a:bodyPr/>
        <a:lstStyle/>
        <a:p>
          <a:endParaRPr lang="it-IT"/>
        </a:p>
      </dgm:t>
    </dgm:pt>
    <dgm:pt modelId="{FEDC2CEA-4627-4D43-B029-6125EEE05738}" type="sibTrans" cxnId="{DD9885AE-B0E6-4BF3-ADD7-D19CF6419F5C}">
      <dgm:prSet/>
      <dgm:spPr/>
      <dgm:t>
        <a:bodyPr/>
        <a:lstStyle/>
        <a:p>
          <a:endParaRPr lang="it-IT"/>
        </a:p>
      </dgm:t>
    </dgm:pt>
    <dgm:pt modelId="{B6DBA66D-1171-44CA-B4A4-7F55CEF2F996}">
      <dgm:prSet phldrT="[Testo]"/>
      <dgm:spPr/>
      <dgm:t>
        <a:bodyPr/>
        <a:lstStyle/>
        <a:p>
          <a:r>
            <a:rPr lang="it-IT" dirty="0" smtClean="0"/>
            <a:t>UE</a:t>
          </a:r>
          <a:endParaRPr lang="it-IT" dirty="0"/>
        </a:p>
      </dgm:t>
    </dgm:pt>
    <dgm:pt modelId="{F3330F07-30D6-4680-970A-00FF08EC2C26}" type="parTrans" cxnId="{0ECB4827-D712-46FA-8D10-55AD2C715CDC}">
      <dgm:prSet/>
      <dgm:spPr/>
      <dgm:t>
        <a:bodyPr/>
        <a:lstStyle/>
        <a:p>
          <a:endParaRPr lang="it-IT"/>
        </a:p>
      </dgm:t>
    </dgm:pt>
    <dgm:pt modelId="{DE2E2806-348D-4ABF-9622-14C8D3C4B4DE}" type="sibTrans" cxnId="{0ECB4827-D712-46FA-8D10-55AD2C715CDC}">
      <dgm:prSet/>
      <dgm:spPr/>
      <dgm:t>
        <a:bodyPr/>
        <a:lstStyle/>
        <a:p>
          <a:endParaRPr lang="it-IT"/>
        </a:p>
      </dgm:t>
    </dgm:pt>
    <dgm:pt modelId="{B2451526-0AC5-4FC5-8732-90C5EF69F24C}">
      <dgm:prSet phldrT="[Testo]"/>
      <dgm:spPr/>
      <dgm:t>
        <a:bodyPr/>
        <a:lstStyle/>
        <a:p>
          <a:r>
            <a:rPr lang="it-IT" dirty="0" smtClean="0"/>
            <a:t>Maggiore incidenza di contratti a tempo determinato</a:t>
          </a:r>
          <a:endParaRPr lang="it-IT" dirty="0"/>
        </a:p>
      </dgm:t>
    </dgm:pt>
    <dgm:pt modelId="{828367EB-E507-4773-9742-19C90CDFE5CF}" type="parTrans" cxnId="{2C725656-1241-4B1F-AFD0-94E56AD031CD}">
      <dgm:prSet/>
      <dgm:spPr/>
      <dgm:t>
        <a:bodyPr/>
        <a:lstStyle/>
        <a:p>
          <a:endParaRPr lang="it-IT"/>
        </a:p>
      </dgm:t>
    </dgm:pt>
    <dgm:pt modelId="{4B5F3BE6-6887-4814-A0ED-AFB475935D0D}" type="sibTrans" cxnId="{2C725656-1241-4B1F-AFD0-94E56AD031CD}">
      <dgm:prSet/>
      <dgm:spPr/>
      <dgm:t>
        <a:bodyPr/>
        <a:lstStyle/>
        <a:p>
          <a:endParaRPr lang="it-IT"/>
        </a:p>
      </dgm:t>
    </dgm:pt>
    <dgm:pt modelId="{4496D4F6-1027-41A4-857D-93F56D332E98}">
      <dgm:prSet phldrT="[Testo]"/>
      <dgm:spPr/>
      <dgm:t>
        <a:bodyPr/>
        <a:lstStyle/>
        <a:p>
          <a:r>
            <a:rPr lang="it-IT" dirty="0" smtClean="0"/>
            <a:t>Extra-UE</a:t>
          </a:r>
          <a:endParaRPr lang="it-IT" dirty="0"/>
        </a:p>
      </dgm:t>
    </dgm:pt>
    <dgm:pt modelId="{729AB7D6-D8E1-4748-B892-7B14049C955B}" type="parTrans" cxnId="{CEA1A735-70D0-4598-A601-1C20F8342FB7}">
      <dgm:prSet/>
      <dgm:spPr/>
      <dgm:t>
        <a:bodyPr/>
        <a:lstStyle/>
        <a:p>
          <a:endParaRPr lang="it-IT"/>
        </a:p>
      </dgm:t>
    </dgm:pt>
    <dgm:pt modelId="{0F3FDDB5-6056-47A4-A9FE-FF1F47F3A77C}" type="sibTrans" cxnId="{CEA1A735-70D0-4598-A601-1C20F8342FB7}">
      <dgm:prSet/>
      <dgm:spPr/>
      <dgm:t>
        <a:bodyPr/>
        <a:lstStyle/>
        <a:p>
          <a:endParaRPr lang="it-IT"/>
        </a:p>
      </dgm:t>
    </dgm:pt>
    <dgm:pt modelId="{4E479036-B16C-41F7-AB56-D7B687E50F9D}">
      <dgm:prSet phldrT="[Testo]"/>
      <dgm:spPr/>
      <dgm:t>
        <a:bodyPr/>
        <a:lstStyle/>
        <a:p>
          <a:r>
            <a:rPr lang="it-IT" dirty="0" smtClean="0"/>
            <a:t>Alto ricorso al lavoro somministrato. </a:t>
          </a:r>
          <a:endParaRPr lang="it-IT" dirty="0"/>
        </a:p>
      </dgm:t>
    </dgm:pt>
    <dgm:pt modelId="{AE8E855D-2265-4357-B04C-963C72ED807E}" type="parTrans" cxnId="{D3227862-B61B-4EEE-8A9D-CB3E505E3B44}">
      <dgm:prSet/>
      <dgm:spPr/>
      <dgm:t>
        <a:bodyPr/>
        <a:lstStyle/>
        <a:p>
          <a:endParaRPr lang="it-IT"/>
        </a:p>
      </dgm:t>
    </dgm:pt>
    <dgm:pt modelId="{EB8F6E6A-13D5-4465-9DA3-F7ECDDB6E4FA}" type="sibTrans" cxnId="{D3227862-B61B-4EEE-8A9D-CB3E505E3B44}">
      <dgm:prSet/>
      <dgm:spPr/>
      <dgm:t>
        <a:bodyPr/>
        <a:lstStyle/>
        <a:p>
          <a:endParaRPr lang="it-IT"/>
        </a:p>
      </dgm:t>
    </dgm:pt>
    <dgm:pt modelId="{3309A5D2-B2BC-4FA4-8B5A-3A1A5DDBEDAD}">
      <dgm:prSet phldrT="[Testo]"/>
      <dgm:spPr/>
      <dgm:t>
        <a:bodyPr/>
        <a:lstStyle/>
        <a:p>
          <a:r>
            <a:rPr lang="it-IT" dirty="0" smtClean="0"/>
            <a:t>Si registra inoltre il divario di genere più marcato (il </a:t>
          </a:r>
          <a:r>
            <a:rPr lang="it-IT" b="1" dirty="0" smtClean="0"/>
            <a:t>73%</a:t>
          </a:r>
          <a:r>
            <a:rPr lang="it-IT" dirty="0" smtClean="0"/>
            <a:t> delle attivazioni sono maschili).</a:t>
          </a:r>
          <a:endParaRPr lang="it-IT" dirty="0"/>
        </a:p>
      </dgm:t>
    </dgm:pt>
    <dgm:pt modelId="{8AD68A04-0D35-4B92-B2AE-A39612A44DDE}" type="parTrans" cxnId="{813F81F0-25B4-4E93-A7F3-E90DCACC3CE8}">
      <dgm:prSet/>
      <dgm:spPr/>
      <dgm:t>
        <a:bodyPr/>
        <a:lstStyle/>
        <a:p>
          <a:endParaRPr lang="it-IT"/>
        </a:p>
      </dgm:t>
    </dgm:pt>
    <dgm:pt modelId="{144B4707-A109-4673-84B9-FC8735E303F3}" type="sibTrans" cxnId="{813F81F0-25B4-4E93-A7F3-E90DCACC3CE8}">
      <dgm:prSet/>
      <dgm:spPr/>
      <dgm:t>
        <a:bodyPr/>
        <a:lstStyle/>
        <a:p>
          <a:endParaRPr lang="it-IT"/>
        </a:p>
      </dgm:t>
    </dgm:pt>
    <dgm:pt modelId="{3EDC873F-50D6-4F9B-9862-67F2E2B4BA05}" type="pres">
      <dgm:prSet presAssocID="{02C29BD3-FEAA-4737-9584-FCDE23CF1C49}" presName="Name0" presStyleCnt="0">
        <dgm:presLayoutVars>
          <dgm:dir/>
          <dgm:animLvl val="lvl"/>
          <dgm:resizeHandles val="exact"/>
        </dgm:presLayoutVars>
      </dgm:prSet>
      <dgm:spPr/>
    </dgm:pt>
    <dgm:pt modelId="{996469D1-1F1D-440D-9358-8D474819CD5F}" type="pres">
      <dgm:prSet presAssocID="{F38770C4-D338-4867-8476-80C8440CB92B}" presName="composite" presStyleCnt="0"/>
      <dgm:spPr/>
    </dgm:pt>
    <dgm:pt modelId="{A831C598-3424-4BC0-921D-9C59FF0DDA4C}" type="pres">
      <dgm:prSet presAssocID="{F38770C4-D338-4867-8476-80C8440CB92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0F383A-B6CA-4C57-B816-526B263B37EA}" type="pres">
      <dgm:prSet presAssocID="{F38770C4-D338-4867-8476-80C8440CB92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605566-8823-4057-BCD1-166C25311A7C}" type="pres">
      <dgm:prSet presAssocID="{995E63F0-4FB4-439B-9285-3FC84193C889}" presName="space" presStyleCnt="0"/>
      <dgm:spPr/>
    </dgm:pt>
    <dgm:pt modelId="{7EE2BD46-9ED3-481E-BA53-C0A36A402DD3}" type="pres">
      <dgm:prSet presAssocID="{B6DBA66D-1171-44CA-B4A4-7F55CEF2F996}" presName="composite" presStyleCnt="0"/>
      <dgm:spPr/>
    </dgm:pt>
    <dgm:pt modelId="{17190D7C-9BA1-4C9A-9373-586AA158850E}" type="pres">
      <dgm:prSet presAssocID="{B6DBA66D-1171-44CA-B4A4-7F55CEF2F99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D36D596-14AE-4032-BE41-45EF561E7D90}" type="pres">
      <dgm:prSet presAssocID="{B6DBA66D-1171-44CA-B4A4-7F55CEF2F99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196E9B-359C-4323-8AFF-D8E99E6B1BEC}" type="pres">
      <dgm:prSet presAssocID="{DE2E2806-348D-4ABF-9622-14C8D3C4B4DE}" presName="space" presStyleCnt="0"/>
      <dgm:spPr/>
    </dgm:pt>
    <dgm:pt modelId="{A468BEE2-CBE7-4D9C-832F-573668AC1120}" type="pres">
      <dgm:prSet presAssocID="{4496D4F6-1027-41A4-857D-93F56D332E98}" presName="composite" presStyleCnt="0"/>
      <dgm:spPr/>
    </dgm:pt>
    <dgm:pt modelId="{0E84C8E6-A36E-42CF-ACF4-64019DBFFBD7}" type="pres">
      <dgm:prSet presAssocID="{4496D4F6-1027-41A4-857D-93F56D332E9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2640A00-6DA5-49A3-8064-6566EA86E45A}" type="pres">
      <dgm:prSet presAssocID="{4496D4F6-1027-41A4-857D-93F56D332E9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C725656-1241-4B1F-AFD0-94E56AD031CD}" srcId="{B6DBA66D-1171-44CA-B4A4-7F55CEF2F996}" destId="{B2451526-0AC5-4FC5-8732-90C5EF69F24C}" srcOrd="0" destOrd="0" parTransId="{828367EB-E507-4773-9742-19C90CDFE5CF}" sibTransId="{4B5F3BE6-6887-4814-A0ED-AFB475935D0D}"/>
    <dgm:cxn modelId="{2B5E1265-4AF9-4AC5-AFF0-2C8A91B181A1}" type="presOf" srcId="{B6DBA66D-1171-44CA-B4A4-7F55CEF2F996}" destId="{17190D7C-9BA1-4C9A-9373-586AA158850E}" srcOrd="0" destOrd="0" presId="urn:microsoft.com/office/officeart/2005/8/layout/hList1"/>
    <dgm:cxn modelId="{D3227862-B61B-4EEE-8A9D-CB3E505E3B44}" srcId="{4496D4F6-1027-41A4-857D-93F56D332E98}" destId="{4E479036-B16C-41F7-AB56-D7B687E50F9D}" srcOrd="0" destOrd="0" parTransId="{AE8E855D-2265-4357-B04C-963C72ED807E}" sibTransId="{EB8F6E6A-13D5-4465-9DA3-F7ECDDB6E4FA}"/>
    <dgm:cxn modelId="{0ECB4827-D712-46FA-8D10-55AD2C715CDC}" srcId="{02C29BD3-FEAA-4737-9584-FCDE23CF1C49}" destId="{B6DBA66D-1171-44CA-B4A4-7F55CEF2F996}" srcOrd="1" destOrd="0" parTransId="{F3330F07-30D6-4680-970A-00FF08EC2C26}" sibTransId="{DE2E2806-348D-4ABF-9622-14C8D3C4B4DE}"/>
    <dgm:cxn modelId="{DD9885AE-B0E6-4BF3-ADD7-D19CF6419F5C}" srcId="{F38770C4-D338-4867-8476-80C8440CB92B}" destId="{29B0F5A6-D7CE-454D-8CE6-6DF9AAC13BB7}" srcOrd="0" destOrd="0" parTransId="{D39A6373-E98D-4066-8531-33D298FFFE01}" sibTransId="{FEDC2CEA-4627-4D43-B029-6125EEE05738}"/>
    <dgm:cxn modelId="{CEA1A735-70D0-4598-A601-1C20F8342FB7}" srcId="{02C29BD3-FEAA-4737-9584-FCDE23CF1C49}" destId="{4496D4F6-1027-41A4-857D-93F56D332E98}" srcOrd="2" destOrd="0" parTransId="{729AB7D6-D8E1-4748-B892-7B14049C955B}" sibTransId="{0F3FDDB5-6056-47A4-A9FE-FF1F47F3A77C}"/>
    <dgm:cxn modelId="{68F5C708-2B00-4A57-A809-424F4DAC4999}" type="presOf" srcId="{29B0F5A6-D7CE-454D-8CE6-6DF9AAC13BB7}" destId="{D20F383A-B6CA-4C57-B816-526B263B37EA}" srcOrd="0" destOrd="0" presId="urn:microsoft.com/office/officeart/2005/8/layout/hList1"/>
    <dgm:cxn modelId="{7DB53D49-00DA-4144-AFBE-DEFEA1A10789}" type="presOf" srcId="{4E479036-B16C-41F7-AB56-D7B687E50F9D}" destId="{42640A00-6DA5-49A3-8064-6566EA86E45A}" srcOrd="0" destOrd="0" presId="urn:microsoft.com/office/officeart/2005/8/layout/hList1"/>
    <dgm:cxn modelId="{76ABAF5D-6774-4429-AF24-EC1133CD8ACC}" srcId="{02C29BD3-FEAA-4737-9584-FCDE23CF1C49}" destId="{F38770C4-D338-4867-8476-80C8440CB92B}" srcOrd="0" destOrd="0" parTransId="{0C1CC2E2-6322-4B36-B4B2-B62EECBBF132}" sibTransId="{995E63F0-4FB4-439B-9285-3FC84193C889}"/>
    <dgm:cxn modelId="{8EBD0CC6-8FFB-43CC-A278-51A636E29CAD}" type="presOf" srcId="{02C29BD3-FEAA-4737-9584-FCDE23CF1C49}" destId="{3EDC873F-50D6-4F9B-9862-67F2E2B4BA05}" srcOrd="0" destOrd="0" presId="urn:microsoft.com/office/officeart/2005/8/layout/hList1"/>
    <dgm:cxn modelId="{813F81F0-25B4-4E93-A7F3-E90DCACC3CE8}" srcId="{4496D4F6-1027-41A4-857D-93F56D332E98}" destId="{3309A5D2-B2BC-4FA4-8B5A-3A1A5DDBEDAD}" srcOrd="1" destOrd="0" parTransId="{8AD68A04-0D35-4B92-B2AE-A39612A44DDE}" sibTransId="{144B4707-A109-4673-84B9-FC8735E303F3}"/>
    <dgm:cxn modelId="{1EE03EEB-410F-4871-B966-67CCC4BF6232}" type="presOf" srcId="{F38770C4-D338-4867-8476-80C8440CB92B}" destId="{A831C598-3424-4BC0-921D-9C59FF0DDA4C}" srcOrd="0" destOrd="0" presId="urn:microsoft.com/office/officeart/2005/8/layout/hList1"/>
    <dgm:cxn modelId="{E8CCD7ED-B770-442B-8BEC-A428A56E4C42}" type="presOf" srcId="{4496D4F6-1027-41A4-857D-93F56D332E98}" destId="{0E84C8E6-A36E-42CF-ACF4-64019DBFFBD7}" srcOrd="0" destOrd="0" presId="urn:microsoft.com/office/officeart/2005/8/layout/hList1"/>
    <dgm:cxn modelId="{E742000A-EAC6-4B35-806C-E158CE11E942}" type="presOf" srcId="{B2451526-0AC5-4FC5-8732-90C5EF69F24C}" destId="{0D36D596-14AE-4032-BE41-45EF561E7D90}" srcOrd="0" destOrd="0" presId="urn:microsoft.com/office/officeart/2005/8/layout/hList1"/>
    <dgm:cxn modelId="{4BE58F24-9FC0-4881-AECE-E5FC92840AA1}" type="presOf" srcId="{3309A5D2-B2BC-4FA4-8B5A-3A1A5DDBEDAD}" destId="{42640A00-6DA5-49A3-8064-6566EA86E45A}" srcOrd="0" destOrd="1" presId="urn:microsoft.com/office/officeart/2005/8/layout/hList1"/>
    <dgm:cxn modelId="{A7452212-25A5-4DB6-9401-9BA6CF072942}" type="presParOf" srcId="{3EDC873F-50D6-4F9B-9862-67F2E2B4BA05}" destId="{996469D1-1F1D-440D-9358-8D474819CD5F}" srcOrd="0" destOrd="0" presId="urn:microsoft.com/office/officeart/2005/8/layout/hList1"/>
    <dgm:cxn modelId="{C83FBA6C-1D33-4C5B-90C1-490510346FB2}" type="presParOf" srcId="{996469D1-1F1D-440D-9358-8D474819CD5F}" destId="{A831C598-3424-4BC0-921D-9C59FF0DDA4C}" srcOrd="0" destOrd="0" presId="urn:microsoft.com/office/officeart/2005/8/layout/hList1"/>
    <dgm:cxn modelId="{32FB812E-0575-430D-9F31-430E5D8059D6}" type="presParOf" srcId="{996469D1-1F1D-440D-9358-8D474819CD5F}" destId="{D20F383A-B6CA-4C57-B816-526B263B37EA}" srcOrd="1" destOrd="0" presId="urn:microsoft.com/office/officeart/2005/8/layout/hList1"/>
    <dgm:cxn modelId="{9179AD18-DFDB-4934-B065-1A7DBC6EE3D2}" type="presParOf" srcId="{3EDC873F-50D6-4F9B-9862-67F2E2B4BA05}" destId="{4A605566-8823-4057-BCD1-166C25311A7C}" srcOrd="1" destOrd="0" presId="urn:microsoft.com/office/officeart/2005/8/layout/hList1"/>
    <dgm:cxn modelId="{32187485-7A92-44E6-B2A4-2063C79FC86A}" type="presParOf" srcId="{3EDC873F-50D6-4F9B-9862-67F2E2B4BA05}" destId="{7EE2BD46-9ED3-481E-BA53-C0A36A402DD3}" srcOrd="2" destOrd="0" presId="urn:microsoft.com/office/officeart/2005/8/layout/hList1"/>
    <dgm:cxn modelId="{8B690B94-CC2B-418F-AB45-F7A1E105A368}" type="presParOf" srcId="{7EE2BD46-9ED3-481E-BA53-C0A36A402DD3}" destId="{17190D7C-9BA1-4C9A-9373-586AA158850E}" srcOrd="0" destOrd="0" presId="urn:microsoft.com/office/officeart/2005/8/layout/hList1"/>
    <dgm:cxn modelId="{A64DDFAA-3CFB-4BBA-811D-89C854273B3C}" type="presParOf" srcId="{7EE2BD46-9ED3-481E-BA53-C0A36A402DD3}" destId="{0D36D596-14AE-4032-BE41-45EF561E7D90}" srcOrd="1" destOrd="0" presId="urn:microsoft.com/office/officeart/2005/8/layout/hList1"/>
    <dgm:cxn modelId="{085EF67C-028F-4880-8753-77FA1F0A8EC3}" type="presParOf" srcId="{3EDC873F-50D6-4F9B-9862-67F2E2B4BA05}" destId="{4D196E9B-359C-4323-8AFF-D8E99E6B1BEC}" srcOrd="3" destOrd="0" presId="urn:microsoft.com/office/officeart/2005/8/layout/hList1"/>
    <dgm:cxn modelId="{4AAAFE82-B588-44D6-AB00-D42668734C20}" type="presParOf" srcId="{3EDC873F-50D6-4F9B-9862-67F2E2B4BA05}" destId="{A468BEE2-CBE7-4D9C-832F-573668AC1120}" srcOrd="4" destOrd="0" presId="urn:microsoft.com/office/officeart/2005/8/layout/hList1"/>
    <dgm:cxn modelId="{0A0EFACB-2D40-4923-B5A9-0FA40B30FD8F}" type="presParOf" srcId="{A468BEE2-CBE7-4D9C-832F-573668AC1120}" destId="{0E84C8E6-A36E-42CF-ACF4-64019DBFFBD7}" srcOrd="0" destOrd="0" presId="urn:microsoft.com/office/officeart/2005/8/layout/hList1"/>
    <dgm:cxn modelId="{ACA68A6D-032C-4F4F-900C-B34E2E7F574F}" type="presParOf" srcId="{A468BEE2-CBE7-4D9C-832F-573668AC1120}" destId="{42640A00-6DA5-49A3-8064-6566EA86E4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E8BE4-B62C-4B35-AD5C-CED6A738DCBE}">
      <dsp:nvSpPr>
        <dsp:cNvPr id="0" name=""/>
        <dsp:cNvSpPr/>
      </dsp:nvSpPr>
      <dsp:spPr>
        <a:xfrm rot="16200000">
          <a:off x="-1113810" y="1723019"/>
          <a:ext cx="2611056" cy="30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1560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Previsioni di crescita globale (OCSE)</a:t>
          </a:r>
          <a:endParaRPr lang="it-IT" sz="1100" kern="1200" dirty="0"/>
        </a:p>
      </dsp:txBody>
      <dsp:txXfrm>
        <a:off x="-1113810" y="1723019"/>
        <a:ext cx="2611056" cy="307910"/>
      </dsp:txXfrm>
    </dsp:sp>
    <dsp:sp modelId="{79D930CB-FBF3-494F-8025-795985483762}">
      <dsp:nvSpPr>
        <dsp:cNvPr id="0" name=""/>
        <dsp:cNvSpPr/>
      </dsp:nvSpPr>
      <dsp:spPr>
        <a:xfrm>
          <a:off x="345672" y="571446"/>
          <a:ext cx="1533721" cy="2611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271560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Mondo:</a:t>
          </a:r>
          <a:r>
            <a:rPr lang="it-IT" sz="1800" kern="1200" dirty="0" smtClean="0"/>
            <a:t> +2,9%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Area Euro: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+1,0% (2025)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+1,2% (2026)</a:t>
          </a:r>
        </a:p>
      </dsp:txBody>
      <dsp:txXfrm>
        <a:off x="345672" y="571446"/>
        <a:ext cx="1533721" cy="2611056"/>
      </dsp:txXfrm>
    </dsp:sp>
    <dsp:sp modelId="{0B06F043-1BA8-4F21-ACB3-99C50359399A}">
      <dsp:nvSpPr>
        <dsp:cNvPr id="0" name=""/>
        <dsp:cNvSpPr/>
      </dsp:nvSpPr>
      <dsp:spPr>
        <a:xfrm>
          <a:off x="37762" y="165004"/>
          <a:ext cx="615821" cy="6158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27826-7356-497E-84D2-95C4D3F4DE04}">
      <dsp:nvSpPr>
        <dsp:cNvPr id="0" name=""/>
        <dsp:cNvSpPr/>
      </dsp:nvSpPr>
      <dsp:spPr>
        <a:xfrm rot="16200000">
          <a:off x="1126423" y="1723019"/>
          <a:ext cx="2611056" cy="30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1560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Previsioni di crescita Italia (Banca d’Italia)</a:t>
          </a:r>
          <a:endParaRPr lang="it-IT" sz="1100" kern="1200" dirty="0"/>
        </a:p>
      </dsp:txBody>
      <dsp:txXfrm>
        <a:off x="1126423" y="1723019"/>
        <a:ext cx="2611056" cy="307910"/>
      </dsp:txXfrm>
    </dsp:sp>
    <dsp:sp modelId="{5AD219D5-029A-4DFE-9505-C35C18022A09}">
      <dsp:nvSpPr>
        <dsp:cNvPr id="0" name=""/>
        <dsp:cNvSpPr/>
      </dsp:nvSpPr>
      <dsp:spPr>
        <a:xfrm>
          <a:off x="2585907" y="571446"/>
          <a:ext cx="1533721" cy="2611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271560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PIL nazionale:</a:t>
          </a:r>
          <a:endParaRPr lang="it-IT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 </a:t>
          </a:r>
          <a:r>
            <a:rPr lang="it-IT" sz="1800" kern="1200" dirty="0" smtClean="0"/>
            <a:t>+0,6% (2025)</a:t>
          </a:r>
          <a:endParaRPr lang="it-IT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Media: +0,8% (2025-26)</a:t>
          </a:r>
        </a:p>
      </dsp:txBody>
      <dsp:txXfrm>
        <a:off x="2585907" y="571446"/>
        <a:ext cx="1533721" cy="2611056"/>
      </dsp:txXfrm>
    </dsp:sp>
    <dsp:sp modelId="{4040D09A-A4A2-4AF2-A67C-69C6072CB1FF}">
      <dsp:nvSpPr>
        <dsp:cNvPr id="0" name=""/>
        <dsp:cNvSpPr/>
      </dsp:nvSpPr>
      <dsp:spPr>
        <a:xfrm>
          <a:off x="2277996" y="165004"/>
          <a:ext cx="615821" cy="61582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BCA9A-46FC-4D56-8D3A-5A165776C035}">
      <dsp:nvSpPr>
        <dsp:cNvPr id="0" name=""/>
        <dsp:cNvSpPr/>
      </dsp:nvSpPr>
      <dsp:spPr>
        <a:xfrm rot="16200000">
          <a:off x="3366657" y="1723019"/>
          <a:ext cx="2611056" cy="30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1560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Previsioni di crescita Reggio Emilia</a:t>
          </a:r>
          <a:endParaRPr lang="it-IT" sz="1100" kern="1200" dirty="0"/>
        </a:p>
      </dsp:txBody>
      <dsp:txXfrm>
        <a:off x="3366657" y="1723019"/>
        <a:ext cx="2611056" cy="307910"/>
      </dsp:txXfrm>
    </dsp:sp>
    <dsp:sp modelId="{08EAB11B-B88C-4A95-8896-32392358A0FC}">
      <dsp:nvSpPr>
        <dsp:cNvPr id="0" name=""/>
        <dsp:cNvSpPr/>
      </dsp:nvSpPr>
      <dsp:spPr>
        <a:xfrm>
          <a:off x="4826141" y="571446"/>
          <a:ext cx="1533721" cy="2611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271560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Valore aggiunto: </a:t>
          </a:r>
          <a:endParaRPr lang="it-IT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+0,4% (2024)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+0,8% (2025)</a:t>
          </a:r>
        </a:p>
      </dsp:txBody>
      <dsp:txXfrm>
        <a:off x="4826141" y="571446"/>
        <a:ext cx="1533721" cy="2611056"/>
      </dsp:txXfrm>
    </dsp:sp>
    <dsp:sp modelId="{266ED2BB-70FD-4336-B9E6-2E62B2970505}">
      <dsp:nvSpPr>
        <dsp:cNvPr id="0" name=""/>
        <dsp:cNvSpPr/>
      </dsp:nvSpPr>
      <dsp:spPr>
        <a:xfrm>
          <a:off x="4518230" y="165004"/>
          <a:ext cx="615821" cy="61582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1C598-3424-4BC0-921D-9C59FF0DDA4C}">
      <dsp:nvSpPr>
        <dsp:cNvPr id="0" name=""/>
        <dsp:cNvSpPr/>
      </dsp:nvSpPr>
      <dsp:spPr>
        <a:xfrm>
          <a:off x="1741" y="482615"/>
          <a:ext cx="1698013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Italiani</a:t>
          </a:r>
          <a:endParaRPr lang="it-IT" sz="1500" kern="1200" dirty="0"/>
        </a:p>
      </dsp:txBody>
      <dsp:txXfrm>
        <a:off x="1741" y="482615"/>
        <a:ext cx="1698013" cy="432000"/>
      </dsp:txXfrm>
    </dsp:sp>
    <dsp:sp modelId="{D20F383A-B6CA-4C57-B816-526B263B37EA}">
      <dsp:nvSpPr>
        <dsp:cNvPr id="0" name=""/>
        <dsp:cNvSpPr/>
      </dsp:nvSpPr>
      <dsp:spPr>
        <a:xfrm>
          <a:off x="1741" y="914615"/>
          <a:ext cx="1698013" cy="216297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Maggiore incidenza di apprendistato, lavoro intermittente e lavoro parasubordinato.</a:t>
          </a:r>
          <a:endParaRPr lang="it-IT" sz="1500" kern="1200" dirty="0"/>
        </a:p>
      </dsp:txBody>
      <dsp:txXfrm>
        <a:off x="1741" y="914615"/>
        <a:ext cx="1698013" cy="2162974"/>
      </dsp:txXfrm>
    </dsp:sp>
    <dsp:sp modelId="{17190D7C-9BA1-4C9A-9373-586AA158850E}">
      <dsp:nvSpPr>
        <dsp:cNvPr id="0" name=""/>
        <dsp:cNvSpPr/>
      </dsp:nvSpPr>
      <dsp:spPr>
        <a:xfrm>
          <a:off x="1937477" y="482615"/>
          <a:ext cx="1698013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UE</a:t>
          </a:r>
          <a:endParaRPr lang="it-IT" sz="1500" kern="1200" dirty="0"/>
        </a:p>
      </dsp:txBody>
      <dsp:txXfrm>
        <a:off x="1937477" y="482615"/>
        <a:ext cx="1698013" cy="432000"/>
      </dsp:txXfrm>
    </dsp:sp>
    <dsp:sp modelId="{0D36D596-14AE-4032-BE41-45EF561E7D90}">
      <dsp:nvSpPr>
        <dsp:cNvPr id="0" name=""/>
        <dsp:cNvSpPr/>
      </dsp:nvSpPr>
      <dsp:spPr>
        <a:xfrm>
          <a:off x="1937477" y="914615"/>
          <a:ext cx="1698013" cy="216297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Maggiore incidenza di contratti a tempo determinato</a:t>
          </a:r>
          <a:endParaRPr lang="it-IT" sz="1500" kern="1200" dirty="0"/>
        </a:p>
      </dsp:txBody>
      <dsp:txXfrm>
        <a:off x="1937477" y="914615"/>
        <a:ext cx="1698013" cy="2162974"/>
      </dsp:txXfrm>
    </dsp:sp>
    <dsp:sp modelId="{0E84C8E6-A36E-42CF-ACF4-64019DBFFBD7}">
      <dsp:nvSpPr>
        <dsp:cNvPr id="0" name=""/>
        <dsp:cNvSpPr/>
      </dsp:nvSpPr>
      <dsp:spPr>
        <a:xfrm>
          <a:off x="3873213" y="482615"/>
          <a:ext cx="1698013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Extra-UE</a:t>
          </a:r>
          <a:endParaRPr lang="it-IT" sz="1500" kern="1200" dirty="0"/>
        </a:p>
      </dsp:txBody>
      <dsp:txXfrm>
        <a:off x="3873213" y="482615"/>
        <a:ext cx="1698013" cy="432000"/>
      </dsp:txXfrm>
    </dsp:sp>
    <dsp:sp modelId="{42640A00-6DA5-49A3-8064-6566EA86E45A}">
      <dsp:nvSpPr>
        <dsp:cNvPr id="0" name=""/>
        <dsp:cNvSpPr/>
      </dsp:nvSpPr>
      <dsp:spPr>
        <a:xfrm>
          <a:off x="3873213" y="914615"/>
          <a:ext cx="1698013" cy="216297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Alto ricorso al lavoro somministrato. 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Si registra inoltre il divario di genere più marcato (il </a:t>
          </a:r>
          <a:r>
            <a:rPr lang="it-IT" sz="1500" b="1" kern="1200" dirty="0" smtClean="0"/>
            <a:t>73%</a:t>
          </a:r>
          <a:r>
            <a:rPr lang="it-IT" sz="1500" kern="1200" dirty="0" smtClean="0"/>
            <a:t> delle attivazioni sono maschili).</a:t>
          </a:r>
          <a:endParaRPr lang="it-IT" sz="1500" kern="1200" dirty="0"/>
        </a:p>
      </dsp:txBody>
      <dsp:txXfrm>
        <a:off x="3873213" y="914615"/>
        <a:ext cx="1698013" cy="2162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4F67-466D-4422-9438-A6B756E314FD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1B-4D4F-4DF3-9441-69FD3CFA1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69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4F67-466D-4422-9438-A6B756E314FD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1B-4D4F-4DF3-9441-69FD3CFA1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62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4F67-466D-4422-9438-A6B756E314FD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1B-4D4F-4DF3-9441-69FD3CFA1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12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4F67-466D-4422-9438-A6B756E314FD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1B-4D4F-4DF3-9441-69FD3CFA1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48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4F67-466D-4422-9438-A6B756E314FD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1B-4D4F-4DF3-9441-69FD3CFA1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55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4F67-466D-4422-9438-A6B756E314FD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1B-4D4F-4DF3-9441-69FD3CFA1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55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4F67-466D-4422-9438-A6B756E314FD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1B-4D4F-4DF3-9441-69FD3CFA1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07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4F67-466D-4422-9438-A6B756E314FD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1B-4D4F-4DF3-9441-69FD3CFA1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4F67-466D-4422-9438-A6B756E314FD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1B-4D4F-4DF3-9441-69FD3CFA1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25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4F67-466D-4422-9438-A6B756E314FD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1B-4D4F-4DF3-9441-69FD3CFA1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33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4F67-466D-4422-9438-A6B756E314FD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1B-4D4F-4DF3-9441-69FD3CFA1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27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24F67-466D-4422-9438-A6B756E314FD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1601B-4D4F-4DF3-9441-69FD3CFA1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67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67943" y="1498311"/>
            <a:ext cx="6852358" cy="1558211"/>
          </a:xfrm>
        </p:spPr>
        <p:txBody>
          <a:bodyPr>
            <a:normAutofit fontScale="90000"/>
          </a:bodyPr>
          <a:lstStyle/>
          <a:p>
            <a:pPr algn="l"/>
            <a:r>
              <a:rPr lang="it-IT" sz="4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sz="4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ercato del lavoro a Reggio Emilia e Analisi dei bilanci delle imprese (2023-2024)</a:t>
            </a:r>
            <a:endParaRPr lang="it-IT" sz="4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67943" y="4741370"/>
            <a:ext cx="5219500" cy="1042254"/>
          </a:xfrm>
        </p:spPr>
        <p:txBody>
          <a:bodyPr>
            <a:noAutofit/>
          </a:bodyPr>
          <a:lstStyle/>
          <a:p>
            <a:pPr algn="l"/>
            <a:r>
              <a:rPr lang="it-IT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Florencia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Sember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COORDINAMENTO ATTIVITÀ SCIENTIFICA E ANALISI ECONOMICA CGIL REGGIO EMILIA</a:t>
            </a:r>
            <a:b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D8158D8-CE94-23DC-42FB-86F01087C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1186917"/>
            <a:ext cx="2733869" cy="38123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4691744" y="3070519"/>
            <a:ext cx="6852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Tendenze, disparità e dinamiche settoriali emergenti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onnettore diritto 9"/>
          <p:cNvCxnSpPr/>
          <p:nvPr/>
        </p:nvCxnSpPr>
        <p:spPr>
          <a:xfrm flipV="1">
            <a:off x="4800600" y="4379961"/>
            <a:ext cx="6787044" cy="2799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9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517" y="2549582"/>
            <a:ext cx="7312448" cy="420841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3356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è stata la ricchezza generata da questa crescita?</a:t>
            </a:r>
            <a:endParaRPr lang="it-IT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92048"/>
            <a:ext cx="10515600" cy="10575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L’analisi distributiva del valore aggiunto rivela una profonda trasformazione. La quota di ricchezza destinata al lavoro si è progressivamente ridotta, mentre quella destinata ai profitti è aumentata.</a:t>
            </a:r>
          </a:p>
          <a:p>
            <a:pPr marL="0" indent="0">
              <a:buNone/>
            </a:pP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000281" y="3607116"/>
            <a:ext cx="2383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Costo del personale: 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-4,7 p.p.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153873" y="5224343"/>
            <a:ext cx="141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Utili: 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+12,9 p.p.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33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crescita è accompagnata da una crescente concentrazione del potere economico</a:t>
            </a:r>
            <a:endParaRPr lang="it-IT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92048"/>
            <a:ext cx="10515600" cy="10575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prime 50 aziende, su un totale di più di 15.000, concentravano nel 2024 più del 43% del fatturato totale e più della metà del valore aggiunto. La prime 10 aziende rappresentano più di un terzo del valore aggiunto della provincia.</a:t>
            </a:r>
          </a:p>
          <a:p>
            <a:pPr marL="0" indent="0">
              <a:buNone/>
            </a:pP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367013" y="2612029"/>
            <a:ext cx="11690757" cy="3999690"/>
            <a:chOff x="367013" y="2612029"/>
            <a:chExt cx="11690757" cy="399969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013" y="2667265"/>
              <a:ext cx="5633192" cy="3944454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6813" y="2612029"/>
              <a:ext cx="5870957" cy="3932261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838200" y="4515712"/>
              <a:ext cx="115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2015: 36,8%</a:t>
              </a: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844141" y="4424272"/>
              <a:ext cx="115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2024: 43,5%</a:t>
              </a: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Connettore 2 12"/>
            <p:cNvCxnSpPr/>
            <p:nvPr/>
          </p:nvCxnSpPr>
          <p:spPr>
            <a:xfrm flipV="1">
              <a:off x="1863634" y="4578160"/>
              <a:ext cx="2980507" cy="914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/>
            <p:cNvSpPr txBox="1"/>
            <p:nvPr/>
          </p:nvSpPr>
          <p:spPr>
            <a:xfrm>
              <a:off x="6594796" y="4196995"/>
              <a:ext cx="115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2015: 49,6%</a:t>
              </a: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0770786" y="4051498"/>
              <a:ext cx="115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2024: 52,1%</a:t>
              </a: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Connettore 2 16"/>
            <p:cNvCxnSpPr/>
            <p:nvPr/>
          </p:nvCxnSpPr>
          <p:spPr>
            <a:xfrm flipV="1">
              <a:off x="7750860" y="4205386"/>
              <a:ext cx="2980507" cy="914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07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Alcune dinamiche settoriali</a:t>
            </a:r>
            <a:endParaRPr lang="it-IT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ttore diritto 5"/>
          <p:cNvCxnSpPr>
            <a:stCxn id="2" idx="2"/>
          </p:cNvCxnSpPr>
          <p:nvPr/>
        </p:nvCxnSpPr>
        <p:spPr>
          <a:xfrm>
            <a:off x="6096001" y="1325563"/>
            <a:ext cx="0" cy="505570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885643" y="1108725"/>
            <a:ext cx="5162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METALMECCANICA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2024: in crescita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↗ (+12,7%)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Saldo attivazioni-cessazioni: negative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↘ (-1.058 posti)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Più di un terzo delle attivazioni corrispondono a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lavoro somministrato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(più del doppio della media)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30% delle attivazioni sono a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 determinato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28,5% delle attivazioni sono a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 indeterminato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762749" y="1108725"/>
            <a:ext cx="52482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/>
              </a:rPr>
              <a:t>SERVIZI</a:t>
            </a:r>
            <a:endParaRPr kumimoji="0" lang="it-IT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2024: in crescita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↗ (+30,7%)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Saldo attivazioni-cessazioni: positive ma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(-73,9%)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Solo il 9% delle attivazioni sono a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 indeterminato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38% delle attivazioni sono a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 determinato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16,9% delle attivazioni corrispondono a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lavoro intermittente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(più del doppio della media).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7" y="1200150"/>
            <a:ext cx="789214" cy="80649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861" y="1200150"/>
            <a:ext cx="714911" cy="779414"/>
          </a:xfrm>
          <a:prstGeom prst="rect">
            <a:avLst/>
          </a:prstGeom>
        </p:spPr>
      </p:pic>
      <p:cxnSp>
        <p:nvCxnSpPr>
          <p:cNvPr id="12" name="Connettore diritto 11"/>
          <p:cNvCxnSpPr/>
          <p:nvPr/>
        </p:nvCxnSpPr>
        <p:spPr>
          <a:xfrm>
            <a:off x="48987" y="3429000"/>
            <a:ext cx="11962037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909364" y="3699718"/>
            <a:ext cx="5162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TESSILE-ABBIGLIAMENTO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Concentrazione estrema: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aziende (4 delle quali del gruppo </a:t>
            </a:r>
            <a:r>
              <a:rPr kumimoji="0" lang="it-IT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 Mara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generano il </a:t>
            </a:r>
            <a:r>
              <a:rPr kumimoji="0" lang="it-IT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97% degli utili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 2015-2024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gruppo Max Mara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€1.433 milioni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prstClr val="black"/>
                </a:solidFill>
              </a:rPr>
              <a:t>Utili </a:t>
            </a:r>
            <a:r>
              <a:rPr lang="it-IT" sz="1600" dirty="0" smtClean="0">
                <a:solidFill>
                  <a:prstClr val="black"/>
                </a:solidFill>
              </a:rPr>
              <a:t>2015-2024 resto del settore: €58,3 milioni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dirty="0" smtClean="0">
                <a:solidFill>
                  <a:prstClr val="black"/>
                </a:solidFill>
                <a:latin typeface="Calibri" panose="020F0502020204030204"/>
              </a:rPr>
              <a:t>Utili/Valore aggiunto gruppo Max Mara (2024): 53,7%</a:t>
            </a:r>
            <a:endParaRPr kumimoji="0" lang="it-IT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prstClr val="black"/>
                </a:solidFill>
              </a:rPr>
              <a:t>Utili/Valore aggiunto </a:t>
            </a:r>
            <a:r>
              <a:rPr lang="it-IT" sz="1600" dirty="0" smtClean="0">
                <a:solidFill>
                  <a:prstClr val="black"/>
                </a:solidFill>
              </a:rPr>
              <a:t>resto del settore (2024</a:t>
            </a:r>
            <a:r>
              <a:rPr lang="it-IT" sz="1600" dirty="0">
                <a:solidFill>
                  <a:prstClr val="black"/>
                </a:solidFill>
              </a:rPr>
              <a:t>): </a:t>
            </a:r>
            <a:r>
              <a:rPr lang="it-IT" sz="1600" dirty="0" smtClean="0">
                <a:solidFill>
                  <a:prstClr val="black"/>
                </a:solidFill>
              </a:rPr>
              <a:t>22,9%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3" y="3645838"/>
            <a:ext cx="750791" cy="870665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7038692" y="3645838"/>
            <a:ext cx="49723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/>
              </a:rPr>
              <a:t>CERAMICA</a:t>
            </a:r>
            <a:endParaRPr kumimoji="0" lang="it-IT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settore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perde peso nell’economia reggiana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692" y="4427740"/>
            <a:ext cx="4346825" cy="174970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5744" y="3616414"/>
            <a:ext cx="743206" cy="7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3356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 salute delle imprese non corrisponde un mercato del lavoro di qualità</a:t>
            </a:r>
            <a:endParaRPr lang="it-IT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1137544" y="1694155"/>
            <a:ext cx="10616491" cy="4848225"/>
            <a:chOff x="1323975" y="1676400"/>
            <a:chExt cx="10616491" cy="4848225"/>
          </a:xfrm>
        </p:grpSpPr>
        <p:sp>
          <p:nvSpPr>
            <p:cNvPr id="23" name="Rettangolo arrotondato 22"/>
            <p:cNvSpPr/>
            <p:nvPr/>
          </p:nvSpPr>
          <p:spPr>
            <a:xfrm>
              <a:off x="6258757" y="3492629"/>
              <a:ext cx="5681709" cy="2775006"/>
            </a:xfrm>
            <a:prstGeom prst="roundRect">
              <a:avLst/>
            </a:prstGeom>
            <a:solidFill>
              <a:srgbClr val="F8F2E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" name="Connettore diritto 5"/>
            <p:cNvCxnSpPr/>
            <p:nvPr/>
          </p:nvCxnSpPr>
          <p:spPr>
            <a:xfrm>
              <a:off x="6096000" y="1685925"/>
              <a:ext cx="0" cy="483870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1323975" y="1676400"/>
              <a:ext cx="39966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Performance aziendale (2024)</a:t>
              </a:r>
              <a:endPara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7010400" y="1676400"/>
              <a:ext cx="34781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Mercato del lavoro (2024)</a:t>
              </a:r>
              <a:endPara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ccia in giù 8"/>
            <p:cNvSpPr/>
            <p:nvPr/>
          </p:nvSpPr>
          <p:spPr>
            <a:xfrm rot="10800000">
              <a:off x="1323975" y="3426266"/>
              <a:ext cx="361950" cy="47628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804120" y="3433573"/>
              <a:ext cx="30523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Valore aggiunto: +4,1%</a:t>
              </a:r>
              <a:endPara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ccia in giù 10"/>
            <p:cNvSpPr/>
            <p:nvPr/>
          </p:nvSpPr>
          <p:spPr>
            <a:xfrm rot="10800000">
              <a:off x="1323975" y="4212391"/>
              <a:ext cx="361950" cy="47628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804120" y="4227006"/>
              <a:ext cx="1608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Utili: +5,9%</a:t>
              </a:r>
              <a:endPara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ccia in giù 12"/>
            <p:cNvSpPr/>
            <p:nvPr/>
          </p:nvSpPr>
          <p:spPr>
            <a:xfrm>
              <a:off x="1323975" y="5117266"/>
              <a:ext cx="361950" cy="47628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1838359" y="5117266"/>
              <a:ext cx="3499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Costo del personale: -0,8%</a:t>
              </a:r>
              <a:endPara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ccia in giù 16"/>
            <p:cNvSpPr/>
            <p:nvPr/>
          </p:nvSpPr>
          <p:spPr>
            <a:xfrm>
              <a:off x="6555924" y="2662233"/>
              <a:ext cx="361950" cy="47628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7035966" y="2292300"/>
              <a:ext cx="4904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Saldo attivazioni-cessazioni: -77% (vs. 2023)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2.079</a:t>
              </a:r>
              <a:r>
                <a:rPr kumimoji="0" lang="it-IT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nel 2024 vs. </a:t>
              </a:r>
              <a:r>
                <a:rPr kumimoji="0" lang="it-IT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9.165</a:t>
              </a:r>
              <a:r>
                <a:rPr kumimoji="0" lang="it-IT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nel 2023</a:t>
              </a:r>
              <a:endPara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ccia in giù 15"/>
            <p:cNvSpPr/>
            <p:nvPr/>
          </p:nvSpPr>
          <p:spPr>
            <a:xfrm>
              <a:off x="1323975" y="2720379"/>
              <a:ext cx="361950" cy="47628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801841" y="2713562"/>
              <a:ext cx="3994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Valore della produzione: -5,6%</a:t>
              </a:r>
              <a:endPara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6652477" y="3492629"/>
              <a:ext cx="10777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 cui:</a:t>
              </a:r>
              <a:endPara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6395605" y="4040613"/>
              <a:ext cx="4683727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Tempo determinato, apprendistato e somministrato:</a:t>
              </a: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saldo attivazioni-cessazioni </a:t>
              </a: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negativo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Tempo indeterminato: </a:t>
              </a: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-38,4%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Intermittente:</a:t>
              </a: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-37,4%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Parasubordinato: -</a:t>
              </a: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86,5%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1804120" y="3433573"/>
              <a:ext cx="28198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Valore aggiunto: +4%</a:t>
              </a:r>
              <a:endPara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Parentesi graffa chiusa 4"/>
            <p:cNvSpPr/>
            <p:nvPr/>
          </p:nvSpPr>
          <p:spPr>
            <a:xfrm>
              <a:off x="9494583" y="4773918"/>
              <a:ext cx="506028" cy="1162975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10147177" y="4893740"/>
              <a:ext cx="16778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Saldo ancora positivo ma in discesa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9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3356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Punti chiave di un decennio di trasformazione</a:t>
            </a:r>
            <a:endParaRPr lang="it-IT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552575"/>
            <a:ext cx="1135341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mercato del lavoro nella Provincia di Reggio Emilia</a:t>
            </a:r>
            <a:endParaRPr lang="it-IT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7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rallentamento dell’export frena il motore dell’economia provinciale</a:t>
            </a:r>
            <a:endParaRPr lang="it-IT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75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L'economia reggiana, fortemente industrializzata, subisce l'impatto diretto dell’ rallentamento globale. La contrazione delle esportazioni è il segnale più chiaro di questa dinamica, con effetti sulla produzione e sull’occupazione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738" y="3116077"/>
            <a:ext cx="3822523" cy="2816596"/>
          </a:xfrm>
          <a:prstGeom prst="rect">
            <a:avLst/>
          </a:prstGeom>
        </p:spPr>
      </p:pic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075113306"/>
              </p:ext>
            </p:extLst>
          </p:nvPr>
        </p:nvGraphicFramePr>
        <p:xfrm>
          <a:off x="374649" y="2881830"/>
          <a:ext cx="6397625" cy="334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53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anni a confronto: dal rientro nel mercato all’aumento dello scoraggiamento</a:t>
            </a:r>
            <a:endParaRPr lang="it-IT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3632" y="1774031"/>
            <a:ext cx="10515600" cy="10575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L'economia reggiana, fortemente industrializzata, subisce l'impatto diretto dell’ rallentamento globale. La contrazione delle esportazioni è il segnale più chiaro di questa dinamica, con effetti sulla produzione e sull’occupazione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794" y="2800183"/>
            <a:ext cx="8486411" cy="3031666"/>
          </a:xfrm>
          <a:prstGeom prst="rect">
            <a:avLst/>
          </a:prstGeom>
        </p:spPr>
      </p:pic>
      <p:sp>
        <p:nvSpPr>
          <p:cNvPr id="19" name="Segnaposto contenuto 2"/>
          <p:cNvSpPr txBox="1">
            <a:spLocks/>
          </p:cNvSpPr>
          <p:nvPr/>
        </p:nvSpPr>
        <p:spPr>
          <a:xfrm>
            <a:off x="838200" y="5800466"/>
            <a:ext cx="10515600" cy="1057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crescita dell'inattività nel 2024 colpisce in modo sproporzionato le donne. Mentre il tasso di disoccupazione femminile scende al minimo storico, il tasso di inattività femminile raggiunge il picco (35,1%), superando persino i livelli della pandemia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Lavoro dipendente: la creazione di nuovi posti di lavoro crolla del 77% in un anno </a:t>
            </a:r>
            <a:endParaRPr lang="it-IT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2350" y="1757728"/>
            <a:ext cx="10515600" cy="10575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lavoro dipendente, che rappresenta il 77,8% dell’occupazione provinciale, ha subito un brusco arresto. Sebbene il saldo tra le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attivazioni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cessazioni di contratti rimanga positivo, il suo valore si è ridotto drasticamente tra il 2023 e il 2024. </a:t>
            </a:r>
          </a:p>
          <a:p>
            <a:pPr marL="0" indent="0">
              <a:buNone/>
            </a:pP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5" y="3219450"/>
            <a:ext cx="3896661" cy="21050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194" y="3000376"/>
            <a:ext cx="7083757" cy="339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Disegualgianze</a:t>
            </a:r>
            <a:r>
              <a:rPr lang="it-IT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strutturali</a:t>
            </a:r>
            <a:endParaRPr lang="it-IT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809080" y="1756768"/>
            <a:ext cx="2355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Divario di genere</a:t>
            </a:r>
            <a:endParaRPr lang="it-IT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324859" y="1756768"/>
            <a:ext cx="1777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Cittadinanza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055600" y="2321507"/>
            <a:ext cx="428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 nessun gruppo la quota di attivazioni a tempo indeterminato supera il 15%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949259" y="2321507"/>
            <a:ext cx="428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Nelle donne è maggiore il tempo determinato e il part-time</a:t>
            </a:r>
            <a:endParaRPr lang="it-IT" dirty="0"/>
          </a:p>
        </p:txBody>
      </p:sp>
      <p:grpSp>
        <p:nvGrpSpPr>
          <p:cNvPr id="24" name="Gruppo 23"/>
          <p:cNvGrpSpPr/>
          <p:nvPr/>
        </p:nvGrpSpPr>
        <p:grpSpPr>
          <a:xfrm>
            <a:off x="211439" y="3429000"/>
            <a:ext cx="6295172" cy="2406707"/>
            <a:chOff x="353482" y="3379179"/>
            <a:chExt cx="6295172" cy="2406707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4841" y="3379179"/>
              <a:ext cx="4003813" cy="2406548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482" y="3428999"/>
              <a:ext cx="3195283" cy="2356887"/>
            </a:xfrm>
            <a:prstGeom prst="rect">
              <a:avLst/>
            </a:prstGeom>
          </p:spPr>
        </p:pic>
        <p:sp>
          <p:nvSpPr>
            <p:cNvPr id="22" name="Freccia circolare in giù 21"/>
            <p:cNvSpPr/>
            <p:nvPr/>
          </p:nvSpPr>
          <p:spPr>
            <a:xfrm rot="20358191">
              <a:off x="1380725" y="4099747"/>
              <a:ext cx="1046860" cy="211601"/>
            </a:xfrm>
            <a:prstGeom prst="curved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421811" y="3901479"/>
              <a:ext cx="5293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+53%</a:t>
              </a:r>
              <a:endParaRPr lang="it-IT" sz="1200" dirty="0"/>
            </a:p>
          </p:txBody>
        </p:sp>
      </p:grpSp>
      <p:graphicFrame>
        <p:nvGraphicFramePr>
          <p:cNvPr id="25" name="Diagramma 24"/>
          <p:cNvGraphicFramePr/>
          <p:nvPr>
            <p:extLst>
              <p:ext uri="{D42A27DB-BD31-4B8C-83A1-F6EECF244321}">
                <p14:modId xmlns:p14="http://schemas.microsoft.com/office/powerpoint/2010/main" val="169230599"/>
              </p:ext>
            </p:extLst>
          </p:nvPr>
        </p:nvGraphicFramePr>
        <p:xfrm>
          <a:off x="6409480" y="3059669"/>
          <a:ext cx="5572969" cy="356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9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mappa della precarietà: i settori che creano stabilità e quelli che la erodono</a:t>
            </a:r>
            <a:endParaRPr lang="it-IT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0202" y="2143534"/>
            <a:ext cx="3143758" cy="4311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settori industriali come metalmeccanica, tessile mostrano una maggior propensione all’assunzione stabile. Al contrario, settore pubblico, edilizia e agricoltura si affidano massicciamente a contratti a termine.  Altri comparti come servizi e logistica ricorrono ad altre forme di flessibilità come lavoro somministrato, parasubordinato e intermittente.</a:t>
            </a:r>
          </a:p>
          <a:p>
            <a:pPr marL="0" indent="0">
              <a:buNone/>
            </a:pP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3536909" y="1809827"/>
            <a:ext cx="8339947" cy="5014793"/>
            <a:chOff x="3536909" y="1809827"/>
            <a:chExt cx="8339947" cy="5014793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4873" y="1809827"/>
              <a:ext cx="7731983" cy="4562397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 rot="-5400000">
              <a:off x="2021750" y="4272643"/>
              <a:ext cx="3399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Attivazioni a tempo indeterminato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Connettore 2 7"/>
            <p:cNvCxnSpPr/>
            <p:nvPr/>
          </p:nvCxnSpPr>
          <p:spPr>
            <a:xfrm flipV="1">
              <a:off x="3962400" y="2590800"/>
              <a:ext cx="9525" cy="36004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5774600" y="6455288"/>
              <a:ext cx="3224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Attivazioni a tempo determinato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Connettore 2 10"/>
            <p:cNvCxnSpPr/>
            <p:nvPr/>
          </p:nvCxnSpPr>
          <p:spPr>
            <a:xfrm>
              <a:off x="4534485" y="6455288"/>
              <a:ext cx="70383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8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bilanci delle imprese della provincia di Reggio Emilia</a:t>
            </a:r>
            <a:endParaRPr lang="it-IT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941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3356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decennio di espansione per le aziende reggiane</a:t>
            </a:r>
            <a:endParaRPr lang="it-IT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92048"/>
            <a:ext cx="10515600" cy="10575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Sono state analizzati i bilanci di più di 15.000 aziende iscritte alla Camera di Commercio di Reggio Emilia. A fronte di una crescita modesta dell’economia italiana, le aziende analizzate mostrano una dinamica di forte espansione, con un utile accumulato di 9.670 milioni di euro solo nell’ultimo triennio.</a:t>
            </a:r>
          </a:p>
          <a:p>
            <a:pPr marL="0" indent="0">
              <a:buNone/>
            </a:pP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47" y="2978331"/>
            <a:ext cx="9835207" cy="31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946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di Office</vt:lpstr>
      <vt:lpstr>Mercato del lavoro a Reggio Emilia e Analisi dei bilanci delle imprese (2023-2024)</vt:lpstr>
      <vt:lpstr>Il mercato del lavoro nella Provincia di Reggio Emilia</vt:lpstr>
      <vt:lpstr>Il rallentamento dell’export frena il motore dell’economia provinciale</vt:lpstr>
      <vt:lpstr>Due anni a confronto: dal rientro nel mercato all’aumento dello scoraggiamento</vt:lpstr>
      <vt:lpstr>Lavoro dipendente: la creazione di nuovi posti di lavoro crolla del 77% in un anno </vt:lpstr>
      <vt:lpstr>Disegualgianze strutturali</vt:lpstr>
      <vt:lpstr>La mappa della precarietà: i settori che creano stabilità e quelli che la erodono</vt:lpstr>
      <vt:lpstr>Analisi dei bilanci delle imprese della provincia di Reggio Emilia</vt:lpstr>
      <vt:lpstr>Un decennio di espansione per le aziende reggiane</vt:lpstr>
      <vt:lpstr>Come è stata la ricchezza generata da questa crescita?</vt:lpstr>
      <vt:lpstr>La crescita è accompagnata da una crescente concentrazione del potere economico</vt:lpstr>
      <vt:lpstr>Alcune dinamiche settoriali</vt:lpstr>
      <vt:lpstr>Alla salute delle imprese non corrisponde un mercato del lavoro di qualità</vt:lpstr>
      <vt:lpstr>Punti chiave di un decennio di trasformazione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FLORENCIA</dc:creator>
  <cp:lastModifiedBy>FLORENCIA</cp:lastModifiedBy>
  <cp:revision>14</cp:revision>
  <dcterms:created xsi:type="dcterms:W3CDTF">2025-12-17T09:41:48Z</dcterms:created>
  <dcterms:modified xsi:type="dcterms:W3CDTF">2025-12-19T09:53:22Z</dcterms:modified>
</cp:coreProperties>
</file>